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vml" ContentType="application/vnd.openxmlformats-officedocument.vmlDrawing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62" r:id="rId4"/>
    <p:sldId id="258" r:id="rId5"/>
    <p:sldId id="263" r:id="rId6"/>
    <p:sldId id="272" r:id="rId7"/>
    <p:sldId id="273" r:id="rId8"/>
    <p:sldId id="274" r:id="rId9"/>
    <p:sldId id="259" r:id="rId10"/>
    <p:sldId id="267" r:id="rId11"/>
    <p:sldId id="275" r:id="rId12"/>
    <p:sldId id="276" r:id="rId13"/>
    <p:sldId id="264" r:id="rId14"/>
    <p:sldId id="281" r:id="rId15"/>
    <p:sldId id="279" r:id="rId16"/>
    <p:sldId id="280" r:id="rId17"/>
    <p:sldId id="277" r:id="rId18"/>
    <p:sldId id="269" r:id="rId19"/>
    <p:sldId id="284" r:id="rId20"/>
    <p:sldId id="285" r:id="rId21"/>
    <p:sldId id="260" r:id="rId22"/>
    <p:sldId id="265" r:id="rId23"/>
    <p:sldId id="261" r:id="rId24"/>
    <p:sldId id="266" r:id="rId25"/>
    <p:sldId id="28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56" autoAdjust="0"/>
    <p:restoredTop sz="95988"/>
  </p:normalViewPr>
  <p:slideViewPr>
    <p:cSldViewPr snapToGrid="0">
      <p:cViewPr>
        <p:scale>
          <a:sx n="90" d="100"/>
          <a:sy n="90" d="100"/>
        </p:scale>
        <p:origin x="640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362C64-C1DF-BD4D-AC06-CE80856BC431}" type="datetimeFigureOut">
              <a:rPr lang="en-US" smtClean="0"/>
              <a:t>12/1/16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E5A404-D83C-8A4C-9E48-D88829AB5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11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5A404-D83C-8A4C-9E48-D88829AB50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14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5A404-D83C-8A4C-9E48-D88829AB507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73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8281B-927A-0249-97D2-9B8C6D0680F5}" type="datetime1">
              <a:rPr lang="en-US" smtClean="0"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67153-E9C6-4609-B45C-83C90DFD3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425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80F96-6387-4444-8F21-46D75ABC2C32}" type="datetime1">
              <a:rPr lang="en-US" smtClean="0"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67153-E9C6-4609-B45C-83C90DFD3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153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8D9E6-0E6E-5845-9266-931E8177C9E5}" type="datetime1">
              <a:rPr lang="en-US" smtClean="0"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67153-E9C6-4609-B45C-83C90DFD3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214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418E1-A99C-3A4E-9648-CAD44A5F5DEF}" type="datetime1">
              <a:rPr lang="en-US" smtClean="0"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67153-E9C6-4609-B45C-83C90DFD3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80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97996-04FA-984A-B014-31B996EB9C1C}" type="datetime1">
              <a:rPr lang="en-US" smtClean="0"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67153-E9C6-4609-B45C-83C90DFD3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306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CAA50-7B9B-C349-97B9-8B8E3E3EAE34}" type="datetime1">
              <a:rPr lang="en-US" smtClean="0"/>
              <a:t>12/1/16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67153-E9C6-4609-B45C-83C90DFD3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741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D4CCA-7F3E-484E-9271-8D8DE3AA56AA}" type="datetime1">
              <a:rPr lang="en-US" smtClean="0"/>
              <a:t>12/1/16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67153-E9C6-4609-B45C-83C90DFD3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99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10DC9-BC4D-4842-B087-CA5EA7F7D053}" type="datetime1">
              <a:rPr lang="en-US" smtClean="0"/>
              <a:t>12/1/16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67153-E9C6-4609-B45C-83C90DFD3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915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2DED0-A48D-B946-B02C-654E666CDCB6}" type="datetime1">
              <a:rPr lang="en-US" smtClean="0"/>
              <a:t>12/1/16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67153-E9C6-4609-B45C-83C90DFD3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409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3F2A-020B-ED45-9C70-0DCA00204522}" type="datetime1">
              <a:rPr lang="en-US" smtClean="0"/>
              <a:t>12/1/16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67153-E9C6-4609-B45C-83C90DFD3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29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2B16C-C464-754F-A562-E9D308D509CE}" type="datetime1">
              <a:rPr lang="en-US" smtClean="0"/>
              <a:t>12/1/16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67153-E9C6-4609-B45C-83C90DFD3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6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0EC62-2582-1B44-95EC-9E55521C5798}" type="datetime1">
              <a:rPr lang="en-US" smtClean="0"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067153-E9C6-4609-B45C-83C90DFD3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21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package" Target="../embeddings/Microsoft_Excel_Worksheet3.xlsx"/><Relationship Id="rId5" Type="http://schemas.openxmlformats.org/officeDocument/2006/relationships/image" Target="../media/image6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package" Target="../embeddings/Microsoft_Excel_Worksheet1.xlsx"/><Relationship Id="rId5" Type="http://schemas.openxmlformats.org/officeDocument/2006/relationships/image" Target="../media/image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package" Target="../embeddings/Microsoft_Excel_Worksheet2.xlsx"/><Relationship Id="rId5" Type="http://schemas.openxmlformats.org/officeDocument/2006/relationships/image" Target="../media/image7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1" t="10417" r="10287" b="10417"/>
          <a:stretch/>
        </p:blipFill>
        <p:spPr>
          <a:xfrm>
            <a:off x="0" y="1"/>
            <a:ext cx="12192000" cy="68868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DAT-NYC-43: Capstone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John Hanlon</a:t>
            </a:r>
            <a:endParaRPr lang="en-US" b="1" dirty="0"/>
          </a:p>
        </p:txBody>
      </p:sp>
      <p:pic>
        <p:nvPicPr>
          <p:cNvPr id="1026" name="Picture 2" descr="http://static-assets.generalassemb.ly/logos/generalassembly-open-grap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466" y="0"/>
            <a:ext cx="1523534" cy="79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95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377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Methods, Models, and Analysis</a:t>
            </a:r>
            <a:endParaRPr lang="en-US" sz="4000" dirty="0"/>
          </a:p>
        </p:txBody>
      </p:sp>
      <p:pic>
        <p:nvPicPr>
          <p:cNvPr id="4" name="Picture 2" descr="http://static-assets.generalassemb.ly/logos/generalassembly-open-grap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466" y="0"/>
            <a:ext cx="1523534" cy="79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H="1" flipV="1">
            <a:off x="175260" y="1134208"/>
            <a:ext cx="11841480" cy="26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83173" y="1310054"/>
            <a:ext cx="11825654" cy="5547946"/>
          </a:xfrm>
        </p:spPr>
        <p:txBody>
          <a:bodyPr>
            <a:normAutofit/>
          </a:bodyPr>
          <a:lstStyle/>
          <a:p>
            <a:r>
              <a:rPr lang="en-US" dirty="0" smtClean="0"/>
              <a:t>First, the historical stock price data needed to be pulled and appended into a single data frame for analysis</a:t>
            </a:r>
          </a:p>
          <a:p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67153-E9C6-4609-B45C-83C90DFD38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34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3771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Methods, Models, and Analysis: Historical Adjusted Close Stock Data</a:t>
            </a:r>
            <a:endParaRPr lang="en-US" sz="2800" dirty="0"/>
          </a:p>
        </p:txBody>
      </p:sp>
      <p:pic>
        <p:nvPicPr>
          <p:cNvPr id="4" name="Picture 2" descr="http://static-assets.generalassemb.ly/logos/generalassembly-open-grap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466" y="0"/>
            <a:ext cx="1523534" cy="79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H="1" flipV="1">
            <a:off x="175260" y="1134208"/>
            <a:ext cx="11841480" cy="26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175260" y="1409334"/>
          <a:ext cx="5791200" cy="509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2" name="Worksheet" r:id="rId4" imgW="5791200" imgH="5092700" progId="Excel.Sheet.12">
                  <p:embed/>
                </p:oleObj>
              </mc:Choice>
              <mc:Fallback>
                <p:oleObj name="Worksheet" r:id="rId4" imgW="5791200" imgH="5092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5260" y="1409334"/>
                        <a:ext cx="5791200" cy="5092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6146292" y="1409334"/>
            <a:ext cx="5870448" cy="500136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100" b="1" dirty="0" err="1">
                <a:solidFill>
                  <a:srgbClr val="008000"/>
                </a:solidFill>
                <a:latin typeface=""/>
              </a:rPr>
              <a:t>def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 </a:t>
            </a:r>
            <a:r>
              <a:rPr lang="en-US" sz="1100" b="1" dirty="0" err="1">
                <a:solidFill>
                  <a:srgbClr val="0000FF"/>
                </a:solidFill>
                <a:latin typeface=""/>
              </a:rPr>
              <a:t>stock_prices</a:t>
            </a:r>
            <a:r>
              <a:rPr lang="en-US" sz="1100" b="1" dirty="0" smtClean="0">
                <a:solidFill>
                  <a:srgbClr val="0000FF"/>
                </a:solidFill>
                <a:latin typeface=""/>
              </a:rPr>
              <a:t>():</a:t>
            </a:r>
          </a:p>
          <a:p>
            <a:endParaRPr lang="en-US" sz="1100" b="1" dirty="0">
              <a:solidFill>
                <a:srgbClr val="0000FF"/>
              </a:solidFill>
              <a:latin typeface=""/>
            </a:endParaRPr>
          </a:p>
          <a:p>
            <a:r>
              <a:rPr lang="en-US" sz="1100" dirty="0" smtClean="0">
                <a:latin typeface=""/>
              </a:rPr>
              <a:t>    </a:t>
            </a:r>
            <a:r>
              <a:rPr lang="en-US" sz="1100" dirty="0" err="1" smtClean="0">
                <a:latin typeface=""/>
              </a:rPr>
              <a:t>df</a:t>
            </a:r>
            <a:r>
              <a:rPr lang="en-US" sz="1100" dirty="0" smtClean="0">
                <a:latin typeface=""/>
              </a:rPr>
              <a:t> 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en-US" sz="1100" dirty="0" err="1">
                <a:solidFill>
                  <a:srgbClr val="666666"/>
                </a:solidFill>
                <a:latin typeface=""/>
              </a:rPr>
              <a:t>pd.DataFrame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()</a:t>
            </a:r>
          </a:p>
          <a:p>
            <a:r>
              <a:rPr lang="en-US" sz="1100" dirty="0">
                <a:latin typeface=""/>
              </a:rPr>
              <a:t>    </a:t>
            </a:r>
            <a:r>
              <a:rPr lang="en-US" sz="1100" dirty="0" err="1">
                <a:latin typeface=""/>
              </a:rPr>
              <a:t>statspath</a:t>
            </a:r>
            <a:r>
              <a:rPr lang="en-US" sz="1100" dirty="0">
                <a:latin typeface=""/>
              </a:rPr>
              <a:t> 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en-US" sz="1100" dirty="0">
                <a:solidFill>
                  <a:srgbClr val="BA2121"/>
                </a:solidFill>
                <a:latin typeface=""/>
              </a:rPr>
              <a:t>'{}{}'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.format(path, </a:t>
            </a:r>
            <a:r>
              <a:rPr lang="en-US" sz="1100" dirty="0" err="1">
                <a:solidFill>
                  <a:srgbClr val="666666"/>
                </a:solidFill>
                <a:latin typeface=""/>
              </a:rPr>
              <a:t>stocklist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)</a:t>
            </a:r>
          </a:p>
          <a:p>
            <a:r>
              <a:rPr lang="en-US" sz="1100" dirty="0">
                <a:latin typeface=""/>
              </a:rPr>
              <a:t>    </a:t>
            </a:r>
            <a:r>
              <a:rPr lang="en-US" sz="1100" dirty="0" err="1">
                <a:latin typeface=""/>
              </a:rPr>
              <a:t>stock_list</a:t>
            </a:r>
            <a:r>
              <a:rPr lang="en-US" sz="1100" dirty="0">
                <a:latin typeface=""/>
              </a:rPr>
              <a:t> 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= [x[0] 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for x </a:t>
            </a:r>
            <a:r>
              <a:rPr lang="en-US" sz="1100" b="1" dirty="0">
                <a:solidFill>
                  <a:srgbClr val="AA22FF"/>
                </a:solidFill>
                <a:latin typeface=""/>
              </a:rPr>
              <a:t>in </a:t>
            </a:r>
            <a:r>
              <a:rPr lang="en-US" sz="1100" b="1" dirty="0" err="1">
                <a:solidFill>
                  <a:srgbClr val="AA22FF"/>
                </a:solidFill>
                <a:latin typeface=""/>
              </a:rPr>
              <a:t>os</a:t>
            </a:r>
            <a:r>
              <a:rPr lang="en-US" sz="1100" b="1" dirty="0" err="1">
                <a:solidFill>
                  <a:srgbClr val="666666"/>
                </a:solidFill>
                <a:latin typeface=""/>
              </a:rPr>
              <a:t>.walk</a:t>
            </a:r>
            <a:r>
              <a:rPr lang="en-US" sz="1100" b="1" dirty="0">
                <a:solidFill>
                  <a:srgbClr val="666666"/>
                </a:solidFill>
                <a:latin typeface=""/>
              </a:rPr>
              <a:t>(</a:t>
            </a:r>
            <a:r>
              <a:rPr lang="en-US" sz="1100" b="1" dirty="0" err="1">
                <a:solidFill>
                  <a:srgbClr val="666666"/>
                </a:solidFill>
                <a:latin typeface=""/>
              </a:rPr>
              <a:t>statspath</a:t>
            </a:r>
            <a:r>
              <a:rPr lang="en-US" sz="1100" b="1" dirty="0">
                <a:solidFill>
                  <a:srgbClr val="666666"/>
                </a:solidFill>
                <a:latin typeface=""/>
              </a:rPr>
              <a:t>)]</a:t>
            </a:r>
          </a:p>
          <a:p>
            <a:r>
              <a:rPr lang="en-US" sz="1100" dirty="0">
                <a:latin typeface=""/>
              </a:rPr>
              <a:t>    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print(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'Fetching stock prices...')</a:t>
            </a:r>
          </a:p>
          <a:p>
            <a:endParaRPr lang="en-US" sz="1100" dirty="0">
              <a:latin typeface=""/>
            </a:endParaRPr>
          </a:p>
          <a:p>
            <a:r>
              <a:rPr lang="en-US" sz="1100" dirty="0">
                <a:latin typeface=""/>
              </a:rPr>
              <a:t>    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for </a:t>
            </a:r>
            <a:r>
              <a:rPr lang="en-US" sz="1100" b="1" dirty="0" err="1">
                <a:solidFill>
                  <a:srgbClr val="008000"/>
                </a:solidFill>
                <a:latin typeface=""/>
              </a:rPr>
              <a:t>each_dir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 </a:t>
            </a:r>
            <a:r>
              <a:rPr lang="en-US" sz="1100" b="1" dirty="0">
                <a:solidFill>
                  <a:srgbClr val="AA22FF"/>
                </a:solidFill>
                <a:latin typeface=""/>
              </a:rPr>
              <a:t>in </a:t>
            </a:r>
            <a:r>
              <a:rPr lang="en-US" sz="1100" b="1" dirty="0" err="1">
                <a:solidFill>
                  <a:srgbClr val="AA22FF"/>
                </a:solidFill>
                <a:latin typeface=""/>
              </a:rPr>
              <a:t>stock_list</a:t>
            </a:r>
            <a:r>
              <a:rPr lang="en-US" sz="1100" b="1" dirty="0">
                <a:solidFill>
                  <a:srgbClr val="AA22FF"/>
                </a:solidFill>
                <a:latin typeface=""/>
              </a:rPr>
              <a:t>[</a:t>
            </a:r>
            <a:r>
              <a:rPr lang="en-US" sz="1100" b="1" dirty="0">
                <a:solidFill>
                  <a:srgbClr val="666666"/>
                </a:solidFill>
                <a:latin typeface=""/>
              </a:rPr>
              <a:t>1:]:</a:t>
            </a:r>
          </a:p>
          <a:p>
            <a:r>
              <a:rPr lang="mr-IN" sz="1100" dirty="0">
                <a:latin typeface=""/>
              </a:rPr>
              <a:t>        </a:t>
            </a:r>
            <a:r>
              <a:rPr lang="mr-IN" sz="1100" b="1" dirty="0" err="1">
                <a:solidFill>
                  <a:srgbClr val="008000"/>
                </a:solidFill>
                <a:latin typeface=""/>
              </a:rPr>
              <a:t>try</a:t>
            </a:r>
            <a:r>
              <a:rPr lang="mr-IN" sz="1100" b="1" dirty="0">
                <a:solidFill>
                  <a:srgbClr val="008000"/>
                </a:solidFill>
                <a:latin typeface=""/>
              </a:rPr>
              <a:t>:</a:t>
            </a:r>
          </a:p>
          <a:p>
            <a:r>
              <a:rPr lang="mr-IN" sz="1100" dirty="0">
                <a:latin typeface=""/>
              </a:rPr>
              <a:t>            </a:t>
            </a:r>
            <a:r>
              <a:rPr lang="mr-IN" sz="1100" dirty="0" err="1">
                <a:latin typeface=""/>
              </a:rPr>
              <a:t>ticker</a:t>
            </a:r>
            <a:r>
              <a:rPr lang="mr-IN" sz="1100" dirty="0">
                <a:latin typeface=""/>
              </a:rPr>
              <a:t> 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each_dir.split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(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'/')[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-1]</a:t>
            </a:r>
          </a:p>
          <a:p>
            <a:r>
              <a:rPr lang="mr-IN" sz="1100" dirty="0">
                <a:latin typeface=""/>
              </a:rPr>
              <a:t>            </a:t>
            </a:r>
            <a:r>
              <a:rPr lang="mr-IN" sz="1100" dirty="0" err="1">
                <a:latin typeface=""/>
              </a:rPr>
              <a:t>query</a:t>
            </a:r>
            <a:r>
              <a:rPr lang="mr-IN" sz="1100" dirty="0">
                <a:latin typeface=""/>
              </a:rPr>
              <a:t> 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'{}{}'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.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format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(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q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, 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ticker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)</a:t>
            </a:r>
          </a:p>
          <a:p>
            <a:r>
              <a:rPr lang="mr-IN" sz="1100" dirty="0">
                <a:latin typeface=""/>
              </a:rPr>
              <a:t>            </a:t>
            </a:r>
            <a:r>
              <a:rPr lang="mr-IN" sz="1100" dirty="0" err="1">
                <a:latin typeface=""/>
              </a:rPr>
              <a:t>data</a:t>
            </a:r>
            <a:r>
              <a:rPr lang="mr-IN" sz="1100" dirty="0">
                <a:latin typeface=""/>
              </a:rPr>
              <a:t> 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quandl.get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(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query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, 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trim_start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=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'2003-11-21',</a:t>
            </a:r>
          </a:p>
          <a:p>
            <a:r>
              <a:rPr lang="mr-IN" sz="1100" dirty="0">
                <a:latin typeface=""/>
              </a:rPr>
              <a:t>                              </a:t>
            </a:r>
            <a:r>
              <a:rPr lang="mr-IN" sz="1100" dirty="0" err="1">
                <a:latin typeface=""/>
              </a:rPr>
              <a:t>trim_end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=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'2016-11-30',</a:t>
            </a:r>
          </a:p>
          <a:p>
            <a:r>
              <a:rPr lang="mr-IN" sz="1100" dirty="0">
                <a:latin typeface=""/>
              </a:rPr>
              <a:t>                              </a:t>
            </a:r>
            <a:r>
              <a:rPr lang="mr-IN" sz="1100" dirty="0" err="1">
                <a:latin typeface=""/>
              </a:rPr>
              <a:t>authtoken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=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api_key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)</a:t>
            </a:r>
          </a:p>
          <a:p>
            <a:r>
              <a:rPr lang="mr-IN" sz="1100" dirty="0">
                <a:latin typeface=""/>
              </a:rPr>
              <a:t>            </a:t>
            </a:r>
            <a:r>
              <a:rPr lang="mr-IN" sz="1100" dirty="0" err="1">
                <a:latin typeface=""/>
              </a:rPr>
              <a:t>data</a:t>
            </a:r>
            <a:r>
              <a:rPr lang="mr-IN" sz="1100" dirty="0">
                <a:latin typeface=""/>
              </a:rPr>
              <a:t>[</a:t>
            </a:r>
            <a:r>
              <a:rPr lang="mr-IN" sz="1100" dirty="0" err="1">
                <a:latin typeface=""/>
              </a:rPr>
              <a:t>ticker</a:t>
            </a:r>
            <a:r>
              <a:rPr lang="mr-IN" sz="1100" dirty="0">
                <a:latin typeface=""/>
              </a:rPr>
              <a:t>] 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data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[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Adj_Close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']</a:t>
            </a:r>
          </a:p>
          <a:p>
            <a:r>
              <a:rPr lang="mr-IN" sz="1100" dirty="0">
                <a:latin typeface=""/>
              </a:rPr>
              <a:t>            </a:t>
            </a:r>
            <a:r>
              <a:rPr lang="mr-IN" sz="1100" dirty="0" err="1">
                <a:latin typeface=""/>
              </a:rPr>
              <a:t>df</a:t>
            </a:r>
            <a:r>
              <a:rPr lang="mr-IN" sz="1100" dirty="0">
                <a:latin typeface=""/>
              </a:rPr>
              <a:t> 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pd.concat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([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df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, 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data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[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ticker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]], 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axis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=1)</a:t>
            </a:r>
          </a:p>
          <a:p>
            <a:r>
              <a:rPr lang="en-US" sz="1100" dirty="0">
                <a:latin typeface=""/>
              </a:rPr>
              <a:t>        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except </a:t>
            </a:r>
            <a:r>
              <a:rPr lang="en-US" sz="1100" b="1" dirty="0">
                <a:solidFill>
                  <a:srgbClr val="D2413A"/>
                </a:solidFill>
                <a:latin typeface=""/>
              </a:rPr>
              <a:t>Exception 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as e:</a:t>
            </a:r>
          </a:p>
          <a:p>
            <a:r>
              <a:rPr lang="mr-IN" sz="1100" dirty="0">
                <a:latin typeface=""/>
              </a:rPr>
              <a:t>            </a:t>
            </a:r>
            <a:r>
              <a:rPr lang="mr-IN" sz="1100" b="1" dirty="0" err="1">
                <a:solidFill>
                  <a:srgbClr val="008000"/>
                </a:solidFill>
                <a:latin typeface=""/>
              </a:rPr>
              <a:t>print</a:t>
            </a:r>
            <a:r>
              <a:rPr lang="mr-IN" sz="1100" b="1" dirty="0">
                <a:solidFill>
                  <a:srgbClr val="008000"/>
                </a:solidFill>
                <a:latin typeface=""/>
              </a:rPr>
              <a:t>(</a:t>
            </a:r>
            <a:r>
              <a:rPr lang="mr-IN" sz="1100" b="1" dirty="0" err="1">
                <a:solidFill>
                  <a:srgbClr val="008000"/>
                </a:solidFill>
                <a:latin typeface=""/>
              </a:rPr>
              <a:t>str</a:t>
            </a:r>
            <a:r>
              <a:rPr lang="mr-IN" sz="1100" b="1" dirty="0">
                <a:solidFill>
                  <a:srgbClr val="008000"/>
                </a:solidFill>
                <a:latin typeface=""/>
              </a:rPr>
              <a:t>(</a:t>
            </a:r>
            <a:r>
              <a:rPr lang="mr-IN" sz="1100" b="1" dirty="0" err="1">
                <a:solidFill>
                  <a:srgbClr val="008000"/>
                </a:solidFill>
                <a:latin typeface=""/>
              </a:rPr>
              <a:t>e</a:t>
            </a:r>
            <a:r>
              <a:rPr lang="mr-IN" sz="1100" b="1" dirty="0">
                <a:solidFill>
                  <a:srgbClr val="008000"/>
                </a:solidFill>
                <a:latin typeface=""/>
              </a:rPr>
              <a:t>), </a:t>
            </a:r>
            <a:r>
              <a:rPr lang="mr-IN" sz="1100" b="1" dirty="0" err="1">
                <a:solidFill>
                  <a:srgbClr val="008000"/>
                </a:solidFill>
                <a:latin typeface=""/>
              </a:rPr>
              <a:t>ticker</a:t>
            </a:r>
            <a:r>
              <a:rPr lang="mr-IN" sz="1100" b="1" dirty="0">
                <a:solidFill>
                  <a:srgbClr val="008000"/>
                </a:solidFill>
                <a:latin typeface=""/>
              </a:rPr>
              <a:t>)</a:t>
            </a:r>
          </a:p>
          <a:p>
            <a:endParaRPr lang="mr-IN" sz="1100" dirty="0">
              <a:latin typeface=""/>
            </a:endParaRPr>
          </a:p>
          <a:p>
            <a:r>
              <a:rPr lang="mr-IN" sz="1100" dirty="0">
                <a:latin typeface=""/>
              </a:rPr>
              <a:t>    </a:t>
            </a:r>
            <a:r>
              <a:rPr lang="mr-IN" sz="1100" dirty="0" err="1">
                <a:latin typeface=""/>
              </a:rPr>
              <a:t>df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.to_csv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(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'{}{}'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.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format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(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path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, 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op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))</a:t>
            </a:r>
          </a:p>
          <a:p>
            <a:r>
              <a:rPr lang="en-US" sz="1100" dirty="0">
                <a:latin typeface=""/>
              </a:rPr>
              <a:t>    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print(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'Query completed</a:t>
            </a:r>
            <a:r>
              <a:rPr lang="en-US" sz="1100" b="1" dirty="0" smtClean="0">
                <a:solidFill>
                  <a:srgbClr val="BA2121"/>
                </a:solidFill>
                <a:latin typeface=""/>
              </a:rPr>
              <a:t>...')</a:t>
            </a:r>
          </a:p>
          <a:p>
            <a:endParaRPr lang="en-US" sz="1100" b="1" dirty="0">
              <a:solidFill>
                <a:srgbClr val="BA2121"/>
              </a:solidFill>
              <a:latin typeface=""/>
            </a:endParaRPr>
          </a:p>
          <a:p>
            <a:endParaRPr lang="en-US" sz="1100" b="1" dirty="0" smtClean="0">
              <a:solidFill>
                <a:srgbClr val="BA2121"/>
              </a:solidFill>
              <a:latin typeface=""/>
            </a:endParaRPr>
          </a:p>
          <a:p>
            <a:endParaRPr lang="en-US" sz="1100" b="1" dirty="0">
              <a:solidFill>
                <a:srgbClr val="BA2121"/>
              </a:solidFill>
              <a:latin typeface=""/>
            </a:endParaRPr>
          </a:p>
          <a:p>
            <a:endParaRPr lang="en-US" sz="1100" b="1" dirty="0" smtClean="0">
              <a:solidFill>
                <a:srgbClr val="BA2121"/>
              </a:solidFill>
              <a:latin typeface=""/>
            </a:endParaRPr>
          </a:p>
          <a:p>
            <a:endParaRPr lang="en-US" sz="1100" b="1" dirty="0">
              <a:solidFill>
                <a:srgbClr val="BA2121"/>
              </a:solidFill>
              <a:latin typeface=""/>
            </a:endParaRPr>
          </a:p>
          <a:p>
            <a:endParaRPr lang="en-US" sz="1100" b="1" dirty="0" smtClean="0">
              <a:solidFill>
                <a:srgbClr val="BA2121"/>
              </a:solidFill>
              <a:latin typeface=""/>
            </a:endParaRPr>
          </a:p>
          <a:p>
            <a:endParaRPr lang="en-US" sz="1100" b="1" dirty="0">
              <a:solidFill>
                <a:srgbClr val="BA2121"/>
              </a:solidFill>
              <a:latin typeface=""/>
            </a:endParaRPr>
          </a:p>
          <a:p>
            <a:endParaRPr lang="en-US" sz="1100" b="1" dirty="0">
              <a:solidFill>
                <a:srgbClr val="BA2121"/>
              </a:solidFill>
              <a:latin typeface="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67153-E9C6-4609-B45C-83C90DFD383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88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377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Methods, Models, and Analysis</a:t>
            </a:r>
            <a:endParaRPr lang="en-US" sz="4000" dirty="0"/>
          </a:p>
        </p:txBody>
      </p:sp>
      <p:pic>
        <p:nvPicPr>
          <p:cNvPr id="4" name="Picture 2" descr="http://static-assets.generalassemb.ly/logos/generalassembly-open-grap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466" y="0"/>
            <a:ext cx="1523534" cy="79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H="1" flipV="1">
            <a:off x="175260" y="1134208"/>
            <a:ext cx="11841480" cy="26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83173" y="1310054"/>
            <a:ext cx="5870448" cy="5547946"/>
          </a:xfrm>
        </p:spPr>
        <p:txBody>
          <a:bodyPr>
            <a:normAutofit/>
          </a:bodyPr>
          <a:lstStyle/>
          <a:p>
            <a:r>
              <a:rPr lang="en-US" dirty="0" smtClean="0"/>
              <a:t>Analyzing the chart helps to show if the query was successful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In this case, it does</a:t>
            </a:r>
          </a:p>
          <a:p>
            <a:pPr lvl="1"/>
            <a:r>
              <a:rPr lang="en-US" dirty="0" smtClean="0"/>
              <a:t>No glaring data gaps</a:t>
            </a:r>
          </a:p>
          <a:p>
            <a:pPr lvl="1"/>
            <a:r>
              <a:rPr lang="en-US" dirty="0" smtClean="0"/>
              <a:t>Most securities trade &lt; $100/share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146292" y="1310054"/>
            <a:ext cx="5870448" cy="554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420679" y="2294851"/>
            <a:ext cx="5632942" cy="178510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100" b="1" dirty="0" err="1">
                <a:solidFill>
                  <a:srgbClr val="008000"/>
                </a:solidFill>
                <a:latin typeface=""/>
              </a:rPr>
              <a:t>def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 </a:t>
            </a:r>
            <a:r>
              <a:rPr lang="en-US" sz="1100" b="1" dirty="0" err="1">
                <a:solidFill>
                  <a:srgbClr val="0000FF"/>
                </a:solidFill>
                <a:latin typeface=""/>
              </a:rPr>
              <a:t>plot_df</a:t>
            </a:r>
            <a:r>
              <a:rPr lang="en-US" sz="1100" b="1" dirty="0">
                <a:solidFill>
                  <a:srgbClr val="0000FF"/>
                </a:solidFill>
                <a:latin typeface=""/>
              </a:rPr>
              <a:t>():</a:t>
            </a:r>
          </a:p>
          <a:p>
            <a:r>
              <a:rPr lang="mr-IN" sz="1100" dirty="0">
                <a:latin typeface=""/>
              </a:rPr>
              <a:t>    </a:t>
            </a:r>
            <a:r>
              <a:rPr lang="mr-IN" sz="1100" dirty="0" err="1">
                <a:latin typeface=""/>
              </a:rPr>
              <a:t>df</a:t>
            </a:r>
            <a:r>
              <a:rPr lang="mr-IN" sz="1100" dirty="0">
                <a:latin typeface=""/>
              </a:rPr>
              <a:t> 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pd.read_csv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(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'{}{}'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.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format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(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path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, 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op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))</a:t>
            </a:r>
          </a:p>
          <a:p>
            <a:r>
              <a:rPr lang="en-US" sz="1100" dirty="0">
                <a:latin typeface=""/>
              </a:rPr>
              <a:t>    </a:t>
            </a:r>
            <a:r>
              <a:rPr lang="en-US" sz="1100" dirty="0" err="1">
                <a:latin typeface=""/>
              </a:rPr>
              <a:t>df</a:t>
            </a:r>
            <a:r>
              <a:rPr lang="en-US" sz="1100" dirty="0" err="1">
                <a:solidFill>
                  <a:srgbClr val="666666"/>
                </a:solidFill>
                <a:latin typeface=""/>
              </a:rPr>
              <a:t>.plot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(x=</a:t>
            </a:r>
            <a:r>
              <a:rPr lang="en-US" sz="1100" dirty="0" err="1">
                <a:solidFill>
                  <a:srgbClr val="666666"/>
                </a:solidFill>
                <a:latin typeface=""/>
              </a:rPr>
              <a:t>df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[</a:t>
            </a:r>
            <a:r>
              <a:rPr lang="en-US" sz="1100" dirty="0">
                <a:solidFill>
                  <a:srgbClr val="BA2121"/>
                </a:solidFill>
                <a:latin typeface=""/>
              </a:rPr>
              <a:t>'Date'], legend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=</a:t>
            </a:r>
            <a:r>
              <a:rPr lang="en-US" sz="1100" dirty="0">
                <a:solidFill>
                  <a:srgbClr val="008000"/>
                </a:solidFill>
                <a:latin typeface=""/>
              </a:rPr>
              <a:t>None)</a:t>
            </a:r>
          </a:p>
          <a:p>
            <a:r>
              <a:rPr lang="en-US" sz="1100" dirty="0">
                <a:latin typeface=""/>
              </a:rPr>
              <a:t>    </a:t>
            </a:r>
            <a:r>
              <a:rPr lang="en-US" sz="1100" dirty="0" err="1">
                <a:latin typeface=""/>
              </a:rPr>
              <a:t>plt</a:t>
            </a:r>
            <a:r>
              <a:rPr lang="en-US" sz="1100" dirty="0" err="1">
                <a:solidFill>
                  <a:srgbClr val="666666"/>
                </a:solidFill>
                <a:latin typeface=""/>
              </a:rPr>
              <a:t>.xticks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(rotation=45)</a:t>
            </a:r>
          </a:p>
          <a:p>
            <a:r>
              <a:rPr lang="mr-IN" sz="1100" dirty="0">
                <a:latin typeface=""/>
              </a:rPr>
              <a:t>    </a:t>
            </a:r>
            <a:r>
              <a:rPr lang="mr-IN" sz="1100" dirty="0" err="1">
                <a:latin typeface=""/>
              </a:rPr>
              <a:t>plt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.show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()</a:t>
            </a:r>
          </a:p>
          <a:p>
            <a:endParaRPr lang="mr-IN" sz="1100" dirty="0">
              <a:latin typeface=""/>
            </a:endParaRPr>
          </a:p>
          <a:p>
            <a:r>
              <a:rPr lang="en-US" sz="1100" dirty="0" err="1">
                <a:latin typeface=""/>
              </a:rPr>
              <a:t>plot_df</a:t>
            </a:r>
            <a:r>
              <a:rPr lang="en-US" sz="1100" dirty="0" smtClean="0">
                <a:latin typeface=""/>
              </a:rPr>
              <a:t>()</a:t>
            </a:r>
          </a:p>
          <a:p>
            <a:endParaRPr lang="en-US" sz="1100" dirty="0" smtClean="0">
              <a:latin typeface=""/>
            </a:endParaRPr>
          </a:p>
          <a:p>
            <a:endParaRPr lang="en-US" sz="1100" dirty="0">
              <a:latin typeface=""/>
            </a:endParaRPr>
          </a:p>
          <a:p>
            <a:endParaRPr lang="en-US" sz="1100" dirty="0" smtClean="0">
              <a:latin typeface="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196" y="1310054"/>
            <a:ext cx="5876544" cy="44074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67153-E9C6-4609-B45C-83C90DFD383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5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377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Methods, Models, and Analysis</a:t>
            </a:r>
            <a:endParaRPr lang="en-US" sz="4000" dirty="0"/>
          </a:p>
        </p:txBody>
      </p:sp>
      <p:pic>
        <p:nvPicPr>
          <p:cNvPr id="4" name="Picture 2" descr="http://static-assets.generalassemb.ly/logos/generalassembly-open-grap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466" y="0"/>
            <a:ext cx="1523534" cy="79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H="1" flipV="1">
            <a:off x="175260" y="1134208"/>
            <a:ext cx="11841480" cy="26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83173" y="1310054"/>
            <a:ext cx="11825654" cy="5547946"/>
          </a:xfrm>
        </p:spPr>
        <p:txBody>
          <a:bodyPr>
            <a:normAutofit/>
          </a:bodyPr>
          <a:lstStyle/>
          <a:p>
            <a:r>
              <a:rPr lang="en-US" dirty="0" smtClean="0"/>
              <a:t>This </a:t>
            </a:r>
            <a:r>
              <a:rPr lang="en-US" dirty="0"/>
              <a:t>dataset was queried from archived </a:t>
            </a:r>
            <a:r>
              <a:rPr lang="en-US" dirty="0" err="1" smtClean="0"/>
              <a:t>finance.yahoo.com</a:t>
            </a:r>
            <a:r>
              <a:rPr lang="en-US" dirty="0" smtClean="0"/>
              <a:t> data</a:t>
            </a:r>
          </a:p>
          <a:p>
            <a:r>
              <a:rPr lang="en-US" dirty="0" smtClean="0"/>
              <a:t>Thus, historical fundamental data set was provided in html code</a:t>
            </a:r>
          </a:p>
          <a:p>
            <a:r>
              <a:rPr lang="en-US" dirty="0" smtClean="0"/>
              <a:t>By using ‘gather’ and importing re (regular expressions), we were able to parse the fundamental metrics in each file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83173" y="3321109"/>
            <a:ext cx="5870448" cy="34778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sz="1100" b="1" dirty="0" err="1">
                <a:solidFill>
                  <a:srgbClr val="008000"/>
                </a:solidFill>
                <a:latin typeface=""/>
              </a:rPr>
              <a:t>def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 </a:t>
            </a:r>
            <a:r>
              <a:rPr lang="en-US" sz="1100" b="1" dirty="0" err="1">
                <a:solidFill>
                  <a:srgbClr val="0000FF"/>
                </a:solidFill>
                <a:latin typeface=""/>
              </a:rPr>
              <a:t>Key_Stats</a:t>
            </a:r>
            <a:r>
              <a:rPr lang="en-US" sz="1100" b="1" dirty="0">
                <a:solidFill>
                  <a:srgbClr val="0000FF"/>
                </a:solidFill>
                <a:latin typeface=""/>
              </a:rPr>
              <a:t>(gather</a:t>
            </a:r>
            <a:r>
              <a:rPr lang="en-US" sz="1100" b="1" dirty="0">
                <a:solidFill>
                  <a:srgbClr val="666666"/>
                </a:solidFill>
                <a:latin typeface=""/>
              </a:rPr>
              <a:t>=[</a:t>
            </a:r>
            <a:r>
              <a:rPr lang="en-US" sz="1100" dirty="0">
                <a:solidFill>
                  <a:srgbClr val="BA2121"/>
                </a:solidFill>
                <a:latin typeface=""/>
              </a:rPr>
              <a:t>'Total Debt/Equity',</a:t>
            </a:r>
          </a:p>
          <a:p>
            <a:r>
              <a:rPr lang="mr-IN" sz="1100" dirty="0">
                <a:latin typeface=""/>
              </a:rPr>
              <a:t>                      </a:t>
            </a:r>
            <a:r>
              <a:rPr lang="en-US" sz="1100" dirty="0" smtClean="0">
                <a:latin typeface=""/>
              </a:rPr>
              <a:t>	                </a:t>
            </a:r>
            <a:r>
              <a:rPr lang="mr-IN" sz="1100" dirty="0" smtClean="0">
                <a:solidFill>
                  <a:srgbClr val="BA2121"/>
                </a:solidFill>
                <a:latin typeface=""/>
              </a:rPr>
              <a:t>'</a:t>
            </a:r>
            <a:r>
              <a:rPr lang="mr-IN" sz="1100" dirty="0" err="1" smtClean="0">
                <a:solidFill>
                  <a:srgbClr val="BA2121"/>
                </a:solidFill>
                <a:latin typeface=""/>
              </a:rPr>
              <a:t>Trailing</a:t>
            </a:r>
            <a:r>
              <a:rPr lang="mr-IN" sz="1100" dirty="0" smtClean="0">
                <a:solidFill>
                  <a:srgbClr val="BA2121"/>
                </a:solidFill>
                <a:latin typeface=""/>
              </a:rPr>
              <a:t> 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P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/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E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',</a:t>
            </a:r>
          </a:p>
          <a:p>
            <a:r>
              <a:rPr lang="mr-IN" sz="1100" dirty="0">
                <a:latin typeface=""/>
              </a:rPr>
              <a:t>                     </a:t>
            </a:r>
            <a:r>
              <a:rPr lang="en-US" sz="1100" dirty="0" smtClean="0">
                <a:latin typeface=""/>
              </a:rPr>
              <a:t>                    </a:t>
            </a:r>
            <a:r>
              <a:rPr lang="mr-IN" sz="1100" dirty="0" smtClean="0">
                <a:latin typeface=""/>
              </a:rPr>
              <a:t> 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Price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/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Sales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',</a:t>
            </a:r>
          </a:p>
          <a:p>
            <a:r>
              <a:rPr lang="mr-IN" sz="1100" dirty="0">
                <a:latin typeface=""/>
              </a:rPr>
              <a:t>                   </a:t>
            </a:r>
            <a:r>
              <a:rPr lang="en-US" sz="1100" dirty="0" smtClean="0">
                <a:latin typeface=""/>
              </a:rPr>
              <a:t>                    </a:t>
            </a:r>
            <a:r>
              <a:rPr lang="mr-IN" sz="1100" dirty="0" smtClean="0">
                <a:latin typeface=""/>
              </a:rPr>
              <a:t>   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Price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/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Book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',</a:t>
            </a:r>
          </a:p>
          <a:p>
            <a:pPr lvl="1"/>
            <a:r>
              <a:rPr lang="mr-IN" sz="1100" dirty="0">
                <a:latin typeface=""/>
              </a:rPr>
              <a:t>                  </a:t>
            </a:r>
            <a:r>
              <a:rPr lang="en-US" sz="1100" dirty="0" smtClean="0">
                <a:latin typeface=""/>
              </a:rPr>
              <a:t>        </a:t>
            </a:r>
            <a:r>
              <a:rPr lang="mr-IN" sz="1100" dirty="0" smtClean="0">
                <a:latin typeface=""/>
              </a:rPr>
              <a:t>    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Profit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 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Margin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',</a:t>
            </a:r>
          </a:p>
          <a:p>
            <a:pPr lvl="1"/>
            <a:r>
              <a:rPr lang="mr-IN" sz="1100" dirty="0">
                <a:latin typeface=""/>
              </a:rPr>
              <a:t>                     </a:t>
            </a:r>
            <a:r>
              <a:rPr lang="en-US" sz="1100" dirty="0" smtClean="0">
                <a:latin typeface=""/>
              </a:rPr>
              <a:t>        </a:t>
            </a:r>
            <a:r>
              <a:rPr lang="mr-IN" sz="1100" dirty="0" smtClean="0">
                <a:latin typeface=""/>
              </a:rPr>
              <a:t> 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Operating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 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Margin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',</a:t>
            </a:r>
          </a:p>
          <a:p>
            <a:pPr lvl="1"/>
            <a:r>
              <a:rPr lang="mr-IN" sz="1100" dirty="0">
                <a:latin typeface=""/>
              </a:rPr>
              <a:t>   </a:t>
            </a:r>
            <a:r>
              <a:rPr lang="en-US" sz="1100" dirty="0" smtClean="0">
                <a:latin typeface=""/>
              </a:rPr>
              <a:t>        </a:t>
            </a:r>
            <a:r>
              <a:rPr lang="mr-IN" sz="1100" dirty="0" smtClean="0">
                <a:latin typeface=""/>
              </a:rPr>
              <a:t>                   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Return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 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on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 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Assets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',</a:t>
            </a:r>
          </a:p>
          <a:p>
            <a:pPr lvl="1"/>
            <a:r>
              <a:rPr lang="mr-IN" sz="1100" dirty="0">
                <a:latin typeface=""/>
              </a:rPr>
              <a:t>            </a:t>
            </a:r>
            <a:r>
              <a:rPr lang="en-US" sz="1100" dirty="0" smtClean="0">
                <a:latin typeface=""/>
              </a:rPr>
              <a:t>        </a:t>
            </a:r>
            <a:r>
              <a:rPr lang="mr-IN" sz="1100" dirty="0" smtClean="0">
                <a:latin typeface=""/>
              </a:rPr>
              <a:t>          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Return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 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on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 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Equity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',</a:t>
            </a:r>
          </a:p>
          <a:p>
            <a:pPr lvl="1"/>
            <a:r>
              <a:rPr lang="en-US" sz="1100" dirty="0" smtClean="0">
                <a:latin typeface=""/>
              </a:rPr>
              <a:t>        </a:t>
            </a:r>
            <a:r>
              <a:rPr lang="mr-IN" sz="1100" dirty="0" smtClean="0">
                <a:latin typeface=""/>
              </a:rPr>
              <a:t>                      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'Revenue 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Per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 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Share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',</a:t>
            </a:r>
          </a:p>
          <a:p>
            <a:pPr lvl="1"/>
            <a:r>
              <a:rPr lang="mr-IN" sz="1100" dirty="0">
                <a:latin typeface=""/>
              </a:rPr>
              <a:t>         </a:t>
            </a:r>
            <a:r>
              <a:rPr lang="en-US" sz="1100" dirty="0" smtClean="0">
                <a:latin typeface=""/>
              </a:rPr>
              <a:t>        </a:t>
            </a:r>
            <a:r>
              <a:rPr lang="mr-IN" sz="1100" dirty="0" smtClean="0">
                <a:latin typeface=""/>
              </a:rPr>
              <a:t>             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Market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 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Cap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',</a:t>
            </a:r>
          </a:p>
          <a:p>
            <a:pPr lvl="1"/>
            <a:r>
              <a:rPr lang="mr-IN" sz="1100" dirty="0">
                <a:latin typeface=""/>
              </a:rPr>
              <a:t>         </a:t>
            </a:r>
            <a:r>
              <a:rPr lang="en-US" sz="1100" dirty="0" smtClean="0">
                <a:latin typeface=""/>
              </a:rPr>
              <a:t>        </a:t>
            </a:r>
            <a:r>
              <a:rPr lang="mr-IN" sz="1100" dirty="0" smtClean="0">
                <a:latin typeface=""/>
              </a:rPr>
              <a:t>             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Enterprise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 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Value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',</a:t>
            </a:r>
          </a:p>
          <a:p>
            <a:pPr lvl="1"/>
            <a:r>
              <a:rPr lang="mr-IN" sz="1100" dirty="0">
                <a:latin typeface=""/>
              </a:rPr>
              <a:t>         </a:t>
            </a:r>
            <a:r>
              <a:rPr lang="en-US" sz="1100" dirty="0" smtClean="0">
                <a:latin typeface=""/>
              </a:rPr>
              <a:t>        </a:t>
            </a:r>
            <a:r>
              <a:rPr lang="mr-IN" sz="1100" dirty="0" smtClean="0">
                <a:latin typeface=""/>
              </a:rPr>
              <a:t>             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Forward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 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P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/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E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',</a:t>
            </a:r>
          </a:p>
          <a:p>
            <a:pPr lvl="1"/>
            <a:r>
              <a:rPr lang="mr-IN" sz="1100" dirty="0">
                <a:latin typeface=""/>
              </a:rPr>
              <a:t>         </a:t>
            </a:r>
            <a:r>
              <a:rPr lang="en-US" sz="1100" dirty="0" smtClean="0">
                <a:latin typeface=""/>
              </a:rPr>
              <a:t>        </a:t>
            </a:r>
            <a:r>
              <a:rPr lang="mr-IN" sz="1100" dirty="0" smtClean="0">
                <a:latin typeface=""/>
              </a:rPr>
              <a:t>             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'PEG 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Ratio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',</a:t>
            </a:r>
          </a:p>
          <a:p>
            <a:pPr lvl="1"/>
            <a:r>
              <a:rPr lang="mr-IN" sz="1100" dirty="0">
                <a:latin typeface=""/>
              </a:rPr>
              <a:t>         </a:t>
            </a:r>
            <a:r>
              <a:rPr lang="en-US" sz="1100" dirty="0" smtClean="0">
                <a:latin typeface=""/>
              </a:rPr>
              <a:t>        </a:t>
            </a:r>
            <a:r>
              <a:rPr lang="mr-IN" sz="1100" dirty="0" smtClean="0">
                <a:latin typeface=""/>
              </a:rPr>
              <a:t>             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Enterprise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 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Value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/Revenue',</a:t>
            </a:r>
          </a:p>
          <a:p>
            <a:pPr lvl="1"/>
            <a:r>
              <a:rPr lang="mr-IN" sz="1100" dirty="0">
                <a:latin typeface=""/>
              </a:rPr>
              <a:t>         </a:t>
            </a:r>
            <a:r>
              <a:rPr lang="en-US" sz="1100" dirty="0" smtClean="0">
                <a:latin typeface=""/>
              </a:rPr>
              <a:t>        </a:t>
            </a:r>
            <a:r>
              <a:rPr lang="mr-IN" sz="1100" dirty="0" smtClean="0">
                <a:latin typeface=""/>
              </a:rPr>
              <a:t>             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Enterprise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 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Value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/EBITDA',</a:t>
            </a:r>
          </a:p>
          <a:p>
            <a:pPr lvl="1"/>
            <a:r>
              <a:rPr lang="mr-IN" sz="1100" dirty="0">
                <a:latin typeface=""/>
              </a:rPr>
              <a:t>         </a:t>
            </a:r>
            <a:r>
              <a:rPr lang="en-US" sz="1100" dirty="0" smtClean="0">
                <a:latin typeface=""/>
              </a:rPr>
              <a:t>        </a:t>
            </a:r>
            <a:r>
              <a:rPr lang="mr-IN" sz="1100" dirty="0" smtClean="0">
                <a:latin typeface=""/>
              </a:rPr>
              <a:t>             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'Revenue',</a:t>
            </a:r>
          </a:p>
          <a:p>
            <a:pPr lvl="1"/>
            <a:r>
              <a:rPr lang="mr-IN" sz="1100" dirty="0">
                <a:latin typeface=""/>
              </a:rPr>
              <a:t>                 </a:t>
            </a:r>
            <a:r>
              <a:rPr lang="en-US" sz="1100" dirty="0" smtClean="0">
                <a:latin typeface=""/>
              </a:rPr>
              <a:t>         </a:t>
            </a:r>
            <a:r>
              <a:rPr lang="mr-IN" sz="1100" dirty="0" smtClean="0">
                <a:latin typeface=""/>
              </a:rPr>
              <a:t>    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Gross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 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Profit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',</a:t>
            </a:r>
          </a:p>
          <a:p>
            <a:pPr lvl="1"/>
            <a:r>
              <a:rPr lang="mr-IN" sz="1100" dirty="0">
                <a:latin typeface=""/>
              </a:rPr>
              <a:t>                 </a:t>
            </a:r>
            <a:r>
              <a:rPr lang="en-US" sz="1100" dirty="0" smtClean="0">
                <a:latin typeface=""/>
              </a:rPr>
              <a:t>        </a:t>
            </a:r>
            <a:r>
              <a:rPr lang="mr-IN" sz="1100" dirty="0" smtClean="0">
                <a:latin typeface=""/>
              </a:rPr>
              <a:t>     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'EBITDA',</a:t>
            </a:r>
          </a:p>
          <a:p>
            <a:pPr lvl="1"/>
            <a:r>
              <a:rPr lang="en-US" sz="1100" dirty="0" smtClean="0">
                <a:latin typeface=""/>
              </a:rPr>
              <a:t>              </a:t>
            </a:r>
            <a:r>
              <a:rPr lang="en-US" sz="1100" dirty="0">
                <a:latin typeface=""/>
              </a:rPr>
              <a:t> </a:t>
            </a:r>
            <a:r>
              <a:rPr lang="en-US" sz="1100" dirty="0" smtClean="0">
                <a:latin typeface=""/>
              </a:rPr>
              <a:t>             </a:t>
            </a:r>
            <a:r>
              <a:rPr lang="mr-IN" sz="1100" dirty="0" smtClean="0">
                <a:latin typeface=""/>
              </a:rPr>
              <a:t>…</a:t>
            </a:r>
            <a:r>
              <a:rPr lang="en-US" sz="1100" dirty="0" smtClean="0">
                <a:latin typeface=""/>
              </a:rPr>
              <a:t>	</a:t>
            </a:r>
            <a:endParaRPr lang="mr-IN" sz="1100" b="1" dirty="0">
              <a:solidFill>
                <a:srgbClr val="BA2121"/>
              </a:solidFill>
              <a:latin typeface=""/>
            </a:endParaRPr>
          </a:p>
          <a:p>
            <a:r>
              <a:rPr lang="mr-IN" sz="1100" dirty="0">
                <a:latin typeface=""/>
              </a:rPr>
              <a:t>                 </a:t>
            </a:r>
            <a:r>
              <a:rPr lang="en-US" sz="1100" dirty="0" smtClean="0">
                <a:latin typeface=""/>
              </a:rPr>
              <a:t>                    </a:t>
            </a:r>
            <a:r>
              <a:rPr lang="mr-IN" sz="1100" dirty="0" smtClean="0">
                <a:latin typeface=""/>
              </a:rPr>
              <a:t>     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Shares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 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Short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 (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prior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 ']):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38379" y="3321109"/>
            <a:ext cx="5870448" cy="34778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mr-IN" sz="1100" dirty="0">
                <a:latin typeface=""/>
              </a:rPr>
              <a:t> </a:t>
            </a:r>
            <a:r>
              <a:rPr lang="mr-IN" sz="1100" dirty="0" err="1">
                <a:latin typeface=""/>
              </a:rPr>
              <a:t>rx</a:t>
            </a:r>
            <a:r>
              <a:rPr lang="mr-IN" sz="1100" dirty="0">
                <a:latin typeface=""/>
              </a:rPr>
              <a:t> 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'.*?(\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d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{1,8}\.\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d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{1,8}M?B?|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N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/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A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)%?'</a:t>
            </a:r>
          </a:p>
          <a:p>
            <a:r>
              <a:rPr lang="mr-IN" sz="1100" dirty="0">
                <a:latin typeface=""/>
              </a:rPr>
              <a:t> </a:t>
            </a:r>
            <a:r>
              <a:rPr lang="mr-IN" sz="1100" dirty="0" err="1" smtClean="0">
                <a:latin typeface=""/>
              </a:rPr>
              <a:t>regex</a:t>
            </a:r>
            <a:r>
              <a:rPr lang="mr-IN" sz="1100" dirty="0" smtClean="0">
                <a:latin typeface=""/>
              </a:rPr>
              <a:t> 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re.escape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(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each_data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) + 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r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'{}'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.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format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(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rx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)</a:t>
            </a:r>
          </a:p>
          <a:p>
            <a:r>
              <a:rPr lang="mr-IN" sz="1100" dirty="0">
                <a:latin typeface=""/>
              </a:rPr>
              <a:t> </a:t>
            </a:r>
            <a:r>
              <a:rPr lang="mr-IN" sz="1100" dirty="0" err="1" smtClean="0">
                <a:latin typeface=""/>
              </a:rPr>
              <a:t>value</a:t>
            </a:r>
            <a:r>
              <a:rPr lang="mr-IN" sz="1100" dirty="0" smtClean="0">
                <a:latin typeface=""/>
              </a:rPr>
              <a:t> 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re.search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(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regex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, 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source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)</a:t>
            </a:r>
          </a:p>
          <a:p>
            <a:r>
              <a:rPr lang="mr-IN" sz="1100" dirty="0">
                <a:latin typeface=""/>
              </a:rPr>
              <a:t> </a:t>
            </a:r>
            <a:r>
              <a:rPr lang="mr-IN" sz="1100" dirty="0" err="1" smtClean="0">
                <a:latin typeface=""/>
              </a:rPr>
              <a:t>value</a:t>
            </a:r>
            <a:r>
              <a:rPr lang="mr-IN" sz="1100" dirty="0" smtClean="0">
                <a:latin typeface=""/>
              </a:rPr>
              <a:t> 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= (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value.group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(1</a:t>
            </a:r>
            <a:r>
              <a:rPr lang="mr-IN" sz="1100" dirty="0" smtClean="0">
                <a:solidFill>
                  <a:srgbClr val="666666"/>
                </a:solidFill>
                <a:latin typeface=""/>
              </a:rPr>
              <a:t>))</a:t>
            </a:r>
            <a:endParaRPr lang="en-US" sz="1100" dirty="0" smtClean="0">
              <a:solidFill>
                <a:srgbClr val="666666"/>
              </a:solidFill>
              <a:latin typeface=""/>
            </a:endParaRPr>
          </a:p>
          <a:p>
            <a:endParaRPr lang="en-US" sz="1100" dirty="0">
              <a:solidFill>
                <a:srgbClr val="666666"/>
              </a:solidFill>
              <a:latin typeface=""/>
            </a:endParaRPr>
          </a:p>
          <a:p>
            <a:endParaRPr lang="en-US" sz="1100" dirty="0" smtClean="0">
              <a:solidFill>
                <a:srgbClr val="666666"/>
              </a:solidFill>
              <a:latin typeface=""/>
            </a:endParaRPr>
          </a:p>
          <a:p>
            <a:endParaRPr lang="en-US" sz="1100" dirty="0">
              <a:solidFill>
                <a:srgbClr val="666666"/>
              </a:solidFill>
              <a:latin typeface=""/>
            </a:endParaRPr>
          </a:p>
          <a:p>
            <a:endParaRPr lang="en-US" sz="1100" dirty="0" smtClean="0">
              <a:solidFill>
                <a:srgbClr val="666666"/>
              </a:solidFill>
              <a:latin typeface=""/>
            </a:endParaRPr>
          </a:p>
          <a:p>
            <a:endParaRPr lang="en-US" sz="1100" dirty="0">
              <a:solidFill>
                <a:srgbClr val="666666"/>
              </a:solidFill>
              <a:latin typeface=""/>
            </a:endParaRPr>
          </a:p>
          <a:p>
            <a:endParaRPr lang="en-US" sz="1100" dirty="0" smtClean="0">
              <a:solidFill>
                <a:srgbClr val="666666"/>
              </a:solidFill>
              <a:latin typeface=""/>
            </a:endParaRPr>
          </a:p>
          <a:p>
            <a:endParaRPr lang="en-US" sz="1100" dirty="0">
              <a:solidFill>
                <a:srgbClr val="666666"/>
              </a:solidFill>
              <a:latin typeface=""/>
            </a:endParaRPr>
          </a:p>
          <a:p>
            <a:endParaRPr lang="en-US" sz="1100" dirty="0" smtClean="0">
              <a:solidFill>
                <a:srgbClr val="666666"/>
              </a:solidFill>
              <a:latin typeface=""/>
            </a:endParaRPr>
          </a:p>
          <a:p>
            <a:endParaRPr lang="en-US" sz="1100" dirty="0">
              <a:solidFill>
                <a:srgbClr val="666666"/>
              </a:solidFill>
              <a:latin typeface=""/>
            </a:endParaRPr>
          </a:p>
          <a:p>
            <a:endParaRPr lang="en-US" sz="1100" dirty="0" smtClean="0">
              <a:solidFill>
                <a:srgbClr val="666666"/>
              </a:solidFill>
              <a:latin typeface=""/>
            </a:endParaRPr>
          </a:p>
          <a:p>
            <a:endParaRPr lang="en-US" sz="1100" dirty="0">
              <a:solidFill>
                <a:srgbClr val="666666"/>
              </a:solidFill>
              <a:latin typeface=""/>
            </a:endParaRPr>
          </a:p>
          <a:p>
            <a:endParaRPr lang="en-US" sz="1100" dirty="0" smtClean="0">
              <a:solidFill>
                <a:srgbClr val="666666"/>
              </a:solidFill>
              <a:latin typeface=""/>
            </a:endParaRPr>
          </a:p>
          <a:p>
            <a:endParaRPr lang="en-US" sz="1100" dirty="0">
              <a:solidFill>
                <a:srgbClr val="666666"/>
              </a:solidFill>
              <a:latin typeface=""/>
            </a:endParaRPr>
          </a:p>
          <a:p>
            <a:endParaRPr lang="en-US" sz="1100" dirty="0" smtClean="0">
              <a:solidFill>
                <a:srgbClr val="666666"/>
              </a:solidFill>
              <a:latin typeface=""/>
            </a:endParaRPr>
          </a:p>
          <a:p>
            <a:endParaRPr lang="en-US" sz="1100" dirty="0">
              <a:solidFill>
                <a:srgbClr val="666666"/>
              </a:solidFill>
              <a:latin typeface=""/>
            </a:endParaRPr>
          </a:p>
          <a:p>
            <a:endParaRPr lang="en-US" sz="11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67153-E9C6-4609-B45C-83C90DFD383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34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39" y="1309688"/>
            <a:ext cx="5074223" cy="5548312"/>
          </a:xfr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3771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Methods, Models, and Analysis: Fundamental Data</a:t>
            </a:r>
            <a:endParaRPr lang="en-US" sz="3600" dirty="0"/>
          </a:p>
        </p:txBody>
      </p:sp>
      <p:pic>
        <p:nvPicPr>
          <p:cNvPr id="4" name="Picture 2" descr="http://static-assets.generalassemb.ly/logos/generalassembly-open-grap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466" y="0"/>
            <a:ext cx="1523534" cy="79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H="1" flipV="1">
            <a:off x="175260" y="1134208"/>
            <a:ext cx="11841480" cy="26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146292" y="3994989"/>
            <a:ext cx="5870448" cy="280076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  <a:latin typeface=""/>
              </a:rPr>
              <a:t>Total Debt/Equity (</a:t>
            </a:r>
            <a:r>
              <a:rPr lang="en-US" sz="1100" b="1" dirty="0" err="1">
                <a:solidFill>
                  <a:srgbClr val="002060"/>
                </a:solidFill>
                <a:latin typeface=""/>
              </a:rPr>
              <a:t>mrq</a:t>
            </a:r>
            <a:r>
              <a:rPr lang="en-US" sz="1100" b="1" dirty="0">
                <a:solidFill>
                  <a:srgbClr val="002060"/>
                </a:solidFill>
                <a:latin typeface=""/>
              </a:rPr>
              <a:t>)</a:t>
            </a:r>
            <a:r>
              <a:rPr lang="en-US" sz="1100" dirty="0">
                <a:latin typeface=""/>
              </a:rPr>
              <a:t>:&lt;/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td&gt;&lt;td </a:t>
            </a:r>
            <a:r>
              <a:rPr lang="en-US" sz="1100" b="1" dirty="0">
                <a:solidFill>
                  <a:srgbClr val="7D9029"/>
                </a:solidFill>
                <a:latin typeface=""/>
              </a:rPr>
              <a:t>class</a:t>
            </a:r>
            <a:r>
              <a:rPr lang="en-US" sz="1100" b="1" dirty="0">
                <a:solidFill>
                  <a:srgbClr val="666666"/>
                </a:solidFill>
                <a:latin typeface=""/>
              </a:rPr>
              <a:t>=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"yfnc_tabledata1"&gt;</a:t>
            </a:r>
            <a:r>
              <a:rPr lang="en-US" sz="1100" b="1" dirty="0">
                <a:solidFill>
                  <a:srgbClr val="002060"/>
                </a:solidFill>
                <a:latin typeface=""/>
              </a:rPr>
              <a:t>13.75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&lt;/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td&gt;&lt;/</a:t>
            </a:r>
            <a:r>
              <a:rPr lang="en-US" sz="1100" b="1" dirty="0" err="1">
                <a:solidFill>
                  <a:srgbClr val="008000"/>
                </a:solidFill>
                <a:latin typeface=""/>
              </a:rPr>
              <a:t>tr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&gt;&lt;</a:t>
            </a:r>
            <a:r>
              <a:rPr lang="en-US" sz="1100" b="1" dirty="0" err="1">
                <a:solidFill>
                  <a:srgbClr val="008000"/>
                </a:solidFill>
                <a:latin typeface=""/>
              </a:rPr>
              <a:t>tr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&gt;&lt;td </a:t>
            </a:r>
            <a:r>
              <a:rPr lang="en-US" sz="1100" b="1" dirty="0">
                <a:solidFill>
                  <a:srgbClr val="7D9029"/>
                </a:solidFill>
                <a:latin typeface=""/>
              </a:rPr>
              <a:t>class</a:t>
            </a:r>
            <a:r>
              <a:rPr lang="en-US" sz="1100" b="1" dirty="0">
                <a:solidFill>
                  <a:srgbClr val="666666"/>
                </a:solidFill>
                <a:latin typeface=""/>
              </a:rPr>
              <a:t>=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"yfnc_tablehead1" </a:t>
            </a:r>
            <a:r>
              <a:rPr lang="en-US" sz="1100" b="1" dirty="0">
                <a:solidFill>
                  <a:srgbClr val="7D9029"/>
                </a:solidFill>
                <a:latin typeface=""/>
              </a:rPr>
              <a:t>width</a:t>
            </a:r>
            <a:r>
              <a:rPr lang="en-US" sz="1100" b="1" dirty="0">
                <a:solidFill>
                  <a:srgbClr val="666666"/>
                </a:solidFill>
                <a:latin typeface=""/>
              </a:rPr>
              <a:t>=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"74%"&gt;</a:t>
            </a:r>
            <a:r>
              <a:rPr lang="en-US" sz="1100" b="1" dirty="0">
                <a:solidFill>
                  <a:srgbClr val="002060"/>
                </a:solidFill>
                <a:latin typeface=""/>
              </a:rPr>
              <a:t>Current Ratio (</a:t>
            </a:r>
            <a:r>
              <a:rPr lang="en-US" sz="1100" b="1" dirty="0" err="1">
                <a:solidFill>
                  <a:srgbClr val="002060"/>
                </a:solidFill>
                <a:latin typeface=""/>
              </a:rPr>
              <a:t>mrq</a:t>
            </a:r>
            <a:r>
              <a:rPr lang="en-US" sz="1100" b="1" dirty="0">
                <a:solidFill>
                  <a:srgbClr val="002060"/>
                </a:solidFill>
                <a:latin typeface=""/>
              </a:rPr>
              <a:t>)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:&lt;/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td&gt;&lt;td </a:t>
            </a:r>
            <a:r>
              <a:rPr lang="en-US" sz="1100" b="1" dirty="0">
                <a:solidFill>
                  <a:srgbClr val="7D9029"/>
                </a:solidFill>
                <a:latin typeface=""/>
              </a:rPr>
              <a:t>class</a:t>
            </a:r>
            <a:r>
              <a:rPr lang="en-US" sz="1100" b="1" dirty="0">
                <a:solidFill>
                  <a:srgbClr val="666666"/>
                </a:solidFill>
                <a:latin typeface=""/>
              </a:rPr>
              <a:t>=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"yfnc_tabledata1"&gt;</a:t>
            </a:r>
            <a:r>
              <a:rPr lang="en-US" sz="1100" b="1" dirty="0">
                <a:solidFill>
                  <a:srgbClr val="002060"/>
                </a:solidFill>
                <a:latin typeface=""/>
              </a:rPr>
              <a:t>1.88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&lt;/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td&gt;&lt;/</a:t>
            </a:r>
            <a:r>
              <a:rPr lang="en-US" sz="1100" b="1" dirty="0" err="1">
                <a:solidFill>
                  <a:srgbClr val="008000"/>
                </a:solidFill>
                <a:latin typeface=""/>
              </a:rPr>
              <a:t>tr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&gt;&lt;</a:t>
            </a:r>
            <a:r>
              <a:rPr lang="en-US" sz="1100" b="1" dirty="0" err="1">
                <a:solidFill>
                  <a:srgbClr val="008000"/>
                </a:solidFill>
                <a:latin typeface=""/>
              </a:rPr>
              <a:t>tr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&gt;&lt;td </a:t>
            </a:r>
            <a:r>
              <a:rPr lang="en-US" sz="1100" b="1" dirty="0">
                <a:solidFill>
                  <a:srgbClr val="7D9029"/>
                </a:solidFill>
                <a:latin typeface=""/>
              </a:rPr>
              <a:t>class</a:t>
            </a:r>
            <a:r>
              <a:rPr lang="en-US" sz="1100" b="1" dirty="0">
                <a:solidFill>
                  <a:srgbClr val="666666"/>
                </a:solidFill>
                <a:latin typeface=""/>
              </a:rPr>
              <a:t>=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"yfnc_tablehead1" </a:t>
            </a:r>
            <a:r>
              <a:rPr lang="en-US" sz="1100" b="1" dirty="0">
                <a:solidFill>
                  <a:srgbClr val="7D9029"/>
                </a:solidFill>
                <a:latin typeface=""/>
              </a:rPr>
              <a:t>width</a:t>
            </a:r>
            <a:r>
              <a:rPr lang="en-US" sz="1100" b="1" dirty="0">
                <a:solidFill>
                  <a:srgbClr val="666666"/>
                </a:solidFill>
                <a:latin typeface=""/>
              </a:rPr>
              <a:t>=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"74%"&gt;</a:t>
            </a:r>
            <a:r>
              <a:rPr lang="en-US" sz="1100" b="1" dirty="0">
                <a:solidFill>
                  <a:srgbClr val="002060"/>
                </a:solidFill>
                <a:latin typeface=""/>
              </a:rPr>
              <a:t>Book Value Per Share (</a:t>
            </a:r>
            <a:r>
              <a:rPr lang="en-US" sz="1100" b="1" dirty="0" err="1">
                <a:solidFill>
                  <a:srgbClr val="002060"/>
                </a:solidFill>
                <a:latin typeface=""/>
              </a:rPr>
              <a:t>mrq</a:t>
            </a:r>
            <a:r>
              <a:rPr lang="en-US" sz="1100" b="1" dirty="0">
                <a:solidFill>
                  <a:srgbClr val="002060"/>
                </a:solidFill>
                <a:latin typeface=""/>
              </a:rPr>
              <a:t>)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:&lt;/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td&gt;&lt;td </a:t>
            </a:r>
            <a:r>
              <a:rPr lang="en-US" sz="1100" b="1" dirty="0">
                <a:solidFill>
                  <a:srgbClr val="7D9029"/>
                </a:solidFill>
                <a:latin typeface=""/>
              </a:rPr>
              <a:t>class</a:t>
            </a:r>
            <a:r>
              <a:rPr lang="en-US" sz="1100" b="1" dirty="0">
                <a:solidFill>
                  <a:srgbClr val="666666"/>
                </a:solidFill>
                <a:latin typeface=""/>
              </a:rPr>
              <a:t>=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"yfnc_tabledata1"&gt;</a:t>
            </a:r>
            <a:r>
              <a:rPr lang="en-US" sz="1100" b="1" dirty="0">
                <a:solidFill>
                  <a:srgbClr val="002060"/>
                </a:solidFill>
                <a:latin typeface=""/>
              </a:rPr>
              <a:t>135.79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&lt;/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td&gt;&lt;/</a:t>
            </a:r>
            <a:r>
              <a:rPr lang="en-US" sz="1100" b="1" dirty="0" err="1">
                <a:solidFill>
                  <a:srgbClr val="008000"/>
                </a:solidFill>
                <a:latin typeface=""/>
              </a:rPr>
              <a:t>tr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&gt;&lt;/table&gt;&lt;/td&gt;&lt;/</a:t>
            </a:r>
            <a:r>
              <a:rPr lang="en-US" sz="1100" b="1" dirty="0" err="1">
                <a:solidFill>
                  <a:srgbClr val="008000"/>
                </a:solidFill>
                <a:latin typeface=""/>
              </a:rPr>
              <a:t>tr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&gt;&lt;/table&gt;&lt;table </a:t>
            </a:r>
            <a:r>
              <a:rPr lang="en-US" sz="1100" b="1" dirty="0">
                <a:solidFill>
                  <a:srgbClr val="7D9029"/>
                </a:solidFill>
                <a:latin typeface=""/>
              </a:rPr>
              <a:t>class</a:t>
            </a:r>
            <a:r>
              <a:rPr lang="en-US" sz="1100" b="1" dirty="0">
                <a:solidFill>
                  <a:srgbClr val="666666"/>
                </a:solidFill>
                <a:latin typeface=""/>
              </a:rPr>
              <a:t>=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"yfnc_datamodoutline1" </a:t>
            </a:r>
            <a:r>
              <a:rPr lang="en-US" sz="1100" b="1" dirty="0">
                <a:solidFill>
                  <a:srgbClr val="7D9029"/>
                </a:solidFill>
                <a:latin typeface=""/>
              </a:rPr>
              <a:t>width</a:t>
            </a:r>
            <a:r>
              <a:rPr lang="en-US" sz="1100" b="1" dirty="0">
                <a:solidFill>
                  <a:srgbClr val="666666"/>
                </a:solidFill>
                <a:latin typeface=""/>
              </a:rPr>
              <a:t>=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"100%" </a:t>
            </a:r>
            <a:r>
              <a:rPr lang="en-US" sz="1100" b="1" dirty="0" err="1">
                <a:solidFill>
                  <a:srgbClr val="7D9029"/>
                </a:solidFill>
                <a:latin typeface=""/>
              </a:rPr>
              <a:t>cellpadding</a:t>
            </a:r>
            <a:r>
              <a:rPr lang="en-US" sz="1100" b="1" dirty="0">
                <a:solidFill>
                  <a:srgbClr val="666666"/>
                </a:solidFill>
                <a:latin typeface=""/>
              </a:rPr>
              <a:t>=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"0" </a:t>
            </a:r>
            <a:r>
              <a:rPr lang="en-US" sz="1100" b="1" dirty="0" err="1">
                <a:solidFill>
                  <a:srgbClr val="7D9029"/>
                </a:solidFill>
                <a:latin typeface=""/>
              </a:rPr>
              <a:t>cellspacing</a:t>
            </a:r>
            <a:r>
              <a:rPr lang="en-US" sz="1100" b="1" dirty="0">
                <a:solidFill>
                  <a:srgbClr val="666666"/>
                </a:solidFill>
                <a:latin typeface=""/>
              </a:rPr>
              <a:t>=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"0" </a:t>
            </a:r>
            <a:r>
              <a:rPr lang="en-US" sz="1100" b="1" dirty="0">
                <a:solidFill>
                  <a:srgbClr val="7D9029"/>
                </a:solidFill>
                <a:latin typeface=""/>
              </a:rPr>
              <a:t>border</a:t>
            </a:r>
            <a:r>
              <a:rPr lang="en-US" sz="1100" b="1" dirty="0">
                <a:solidFill>
                  <a:srgbClr val="666666"/>
                </a:solidFill>
                <a:latin typeface=""/>
              </a:rPr>
              <a:t>=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"0"&gt;&lt;</a:t>
            </a:r>
            <a:r>
              <a:rPr lang="en-US" sz="1100" b="1" dirty="0" err="1">
                <a:solidFill>
                  <a:srgbClr val="008000"/>
                </a:solidFill>
                <a:latin typeface=""/>
              </a:rPr>
              <a:t>tr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&gt;&lt;td&gt;&lt;table </a:t>
            </a:r>
            <a:r>
              <a:rPr lang="en-US" sz="1100" b="1" dirty="0">
                <a:solidFill>
                  <a:srgbClr val="7D9029"/>
                </a:solidFill>
                <a:latin typeface=""/>
              </a:rPr>
              <a:t>width</a:t>
            </a:r>
            <a:r>
              <a:rPr lang="en-US" sz="1100" b="1" dirty="0">
                <a:solidFill>
                  <a:srgbClr val="666666"/>
                </a:solidFill>
                <a:latin typeface=""/>
              </a:rPr>
              <a:t>=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"100%" </a:t>
            </a:r>
            <a:r>
              <a:rPr lang="en-US" sz="1100" b="1" dirty="0" err="1">
                <a:solidFill>
                  <a:srgbClr val="7D9029"/>
                </a:solidFill>
                <a:latin typeface=""/>
              </a:rPr>
              <a:t>cellpadding</a:t>
            </a:r>
            <a:r>
              <a:rPr lang="en-US" sz="1100" b="1" dirty="0">
                <a:solidFill>
                  <a:srgbClr val="666666"/>
                </a:solidFill>
                <a:latin typeface=""/>
              </a:rPr>
              <a:t>=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"2" </a:t>
            </a:r>
            <a:r>
              <a:rPr lang="en-US" sz="1100" b="1" dirty="0" err="1">
                <a:solidFill>
                  <a:srgbClr val="7D9029"/>
                </a:solidFill>
                <a:latin typeface=""/>
              </a:rPr>
              <a:t>cellspacing</a:t>
            </a:r>
            <a:r>
              <a:rPr lang="en-US" sz="1100" b="1" dirty="0">
                <a:solidFill>
                  <a:srgbClr val="666666"/>
                </a:solidFill>
                <a:latin typeface=""/>
              </a:rPr>
              <a:t>=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"1" </a:t>
            </a:r>
            <a:r>
              <a:rPr lang="en-US" sz="1100" b="1" dirty="0">
                <a:solidFill>
                  <a:srgbClr val="7D9029"/>
                </a:solidFill>
                <a:latin typeface=""/>
              </a:rPr>
              <a:t>border</a:t>
            </a:r>
            <a:r>
              <a:rPr lang="en-US" sz="1100" b="1" dirty="0">
                <a:solidFill>
                  <a:srgbClr val="666666"/>
                </a:solidFill>
                <a:latin typeface=""/>
              </a:rPr>
              <a:t>=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"0"&gt;&lt;</a:t>
            </a:r>
            <a:r>
              <a:rPr lang="en-US" sz="1100" b="1" dirty="0" err="1">
                <a:solidFill>
                  <a:srgbClr val="008000"/>
                </a:solidFill>
                <a:latin typeface=""/>
              </a:rPr>
              <a:t>tr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&gt;&lt;td </a:t>
            </a:r>
            <a:r>
              <a:rPr lang="en-US" sz="1100" b="1" dirty="0" err="1">
                <a:solidFill>
                  <a:srgbClr val="7D9029"/>
                </a:solidFill>
                <a:latin typeface=""/>
              </a:rPr>
              <a:t>colspan</a:t>
            </a:r>
            <a:r>
              <a:rPr lang="en-US" sz="1100" b="1" dirty="0">
                <a:solidFill>
                  <a:srgbClr val="666666"/>
                </a:solidFill>
                <a:latin typeface=""/>
              </a:rPr>
              <a:t>=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"2" </a:t>
            </a:r>
            <a:r>
              <a:rPr lang="en-US" sz="1100" b="1" dirty="0">
                <a:solidFill>
                  <a:srgbClr val="7D9029"/>
                </a:solidFill>
                <a:latin typeface=""/>
              </a:rPr>
              <a:t>style</a:t>
            </a:r>
            <a:r>
              <a:rPr lang="en-US" sz="1100" b="1" dirty="0">
                <a:solidFill>
                  <a:srgbClr val="666666"/>
                </a:solidFill>
                <a:latin typeface=""/>
              </a:rPr>
              <a:t>=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"padding: 3px 8px;background-color:#CCC;"&gt;&lt;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b&gt;Cash Flow Statement&lt;/b&gt;&lt;/td&gt;&lt;/</a:t>
            </a:r>
            <a:r>
              <a:rPr lang="en-US" sz="1100" b="1" dirty="0" err="1">
                <a:solidFill>
                  <a:srgbClr val="008000"/>
                </a:solidFill>
                <a:latin typeface=""/>
              </a:rPr>
              <a:t>tr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&gt;&lt;</a:t>
            </a:r>
            <a:r>
              <a:rPr lang="en-US" sz="1100" b="1" dirty="0" err="1">
                <a:solidFill>
                  <a:srgbClr val="008000"/>
                </a:solidFill>
                <a:latin typeface=""/>
              </a:rPr>
              <a:t>tr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&gt;&lt;td </a:t>
            </a:r>
            <a:r>
              <a:rPr lang="en-US" sz="1100" b="1" dirty="0">
                <a:solidFill>
                  <a:srgbClr val="7D9029"/>
                </a:solidFill>
                <a:latin typeface=""/>
              </a:rPr>
              <a:t>class</a:t>
            </a:r>
            <a:r>
              <a:rPr lang="en-US" sz="1100" b="1" dirty="0">
                <a:solidFill>
                  <a:srgbClr val="666666"/>
                </a:solidFill>
                <a:latin typeface=""/>
              </a:rPr>
              <a:t>=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"yfnc_tablehead1" </a:t>
            </a:r>
            <a:r>
              <a:rPr lang="en-US" sz="1100" b="1" dirty="0">
                <a:solidFill>
                  <a:srgbClr val="7D9029"/>
                </a:solidFill>
                <a:latin typeface=""/>
              </a:rPr>
              <a:t>width</a:t>
            </a:r>
            <a:r>
              <a:rPr lang="en-US" sz="1100" b="1" dirty="0">
                <a:solidFill>
                  <a:srgbClr val="666666"/>
                </a:solidFill>
                <a:latin typeface=""/>
              </a:rPr>
              <a:t>=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"74%"&gt;</a:t>
            </a:r>
            <a:r>
              <a:rPr lang="en-US" sz="1100" b="1" dirty="0">
                <a:solidFill>
                  <a:srgbClr val="002060"/>
                </a:solidFill>
                <a:latin typeface=""/>
              </a:rPr>
              <a:t>Operating Cash Flow (</a:t>
            </a:r>
            <a:r>
              <a:rPr lang="en-US" sz="1100" b="1" dirty="0" err="1">
                <a:solidFill>
                  <a:srgbClr val="002060"/>
                </a:solidFill>
                <a:latin typeface=""/>
              </a:rPr>
              <a:t>ttm</a:t>
            </a:r>
            <a:r>
              <a:rPr lang="en-US" sz="1100" b="1" dirty="0">
                <a:solidFill>
                  <a:srgbClr val="002060"/>
                </a:solidFill>
                <a:latin typeface=""/>
              </a:rPr>
              <a:t>)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:&lt;/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td&gt;&lt;td </a:t>
            </a:r>
            <a:r>
              <a:rPr lang="en-US" sz="1100" b="1" dirty="0">
                <a:solidFill>
                  <a:srgbClr val="7D9029"/>
                </a:solidFill>
                <a:latin typeface=""/>
              </a:rPr>
              <a:t>class</a:t>
            </a:r>
            <a:r>
              <a:rPr lang="en-US" sz="1100" b="1" dirty="0">
                <a:solidFill>
                  <a:srgbClr val="666666"/>
                </a:solidFill>
                <a:latin typeface=""/>
              </a:rPr>
              <a:t>=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"yfnc_tabledata1"&gt;</a:t>
            </a:r>
            <a:r>
              <a:rPr lang="en-US" sz="1100" b="1" dirty="0">
                <a:solidFill>
                  <a:srgbClr val="002060"/>
                </a:solidFill>
                <a:latin typeface=""/>
              </a:rPr>
              <a:t>52.89B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&lt;/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td&gt;&lt;/</a:t>
            </a:r>
            <a:r>
              <a:rPr lang="en-US" sz="1100" b="1" dirty="0" err="1">
                <a:solidFill>
                  <a:srgbClr val="008000"/>
                </a:solidFill>
                <a:latin typeface=""/>
              </a:rPr>
              <a:t>tr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&gt;&lt;</a:t>
            </a:r>
            <a:r>
              <a:rPr lang="en-US" sz="1100" b="1" dirty="0" err="1">
                <a:solidFill>
                  <a:srgbClr val="008000"/>
                </a:solidFill>
                <a:latin typeface=""/>
              </a:rPr>
              <a:t>tr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&gt;&lt;td </a:t>
            </a:r>
            <a:r>
              <a:rPr lang="en-US" sz="1100" b="1" dirty="0">
                <a:solidFill>
                  <a:srgbClr val="7D9029"/>
                </a:solidFill>
                <a:latin typeface=""/>
              </a:rPr>
              <a:t>class</a:t>
            </a:r>
            <a:r>
              <a:rPr lang="en-US" sz="1100" b="1" dirty="0">
                <a:solidFill>
                  <a:srgbClr val="666666"/>
                </a:solidFill>
                <a:latin typeface=""/>
              </a:rPr>
              <a:t>=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"yfnc_tablehead1" </a:t>
            </a:r>
            <a:r>
              <a:rPr lang="en-US" sz="1100" b="1" dirty="0">
                <a:solidFill>
                  <a:srgbClr val="7D9029"/>
                </a:solidFill>
                <a:latin typeface=""/>
              </a:rPr>
              <a:t>width</a:t>
            </a:r>
            <a:r>
              <a:rPr lang="en-US" sz="1100" b="1" dirty="0">
                <a:solidFill>
                  <a:srgbClr val="666666"/>
                </a:solidFill>
                <a:latin typeface=""/>
              </a:rPr>
              <a:t>=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"74%"&gt;</a:t>
            </a:r>
            <a:r>
              <a:rPr lang="en-US" sz="1100" b="1" dirty="0">
                <a:solidFill>
                  <a:srgbClr val="002060"/>
                </a:solidFill>
                <a:latin typeface=""/>
              </a:rPr>
              <a:t>Levered Free Cash Flow (</a:t>
            </a:r>
            <a:r>
              <a:rPr lang="en-US" sz="1100" b="1" dirty="0" err="1">
                <a:solidFill>
                  <a:srgbClr val="002060"/>
                </a:solidFill>
                <a:latin typeface=""/>
              </a:rPr>
              <a:t>ttm</a:t>
            </a:r>
            <a:r>
              <a:rPr lang="en-US" sz="1100" b="1" dirty="0">
                <a:solidFill>
                  <a:srgbClr val="002060"/>
                </a:solidFill>
                <a:latin typeface=""/>
              </a:rPr>
              <a:t>)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:&lt;/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td&gt;&lt;td </a:t>
            </a:r>
            <a:r>
              <a:rPr lang="en-US" sz="1100" b="1" dirty="0">
                <a:solidFill>
                  <a:srgbClr val="7D9029"/>
                </a:solidFill>
                <a:latin typeface=""/>
              </a:rPr>
              <a:t>class</a:t>
            </a:r>
            <a:r>
              <a:rPr lang="en-US" sz="1100" b="1" dirty="0">
                <a:solidFill>
                  <a:srgbClr val="666666"/>
                </a:solidFill>
                <a:latin typeface=""/>
              </a:rPr>
              <a:t>=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"yfnc_tabledata1"&gt;</a:t>
            </a:r>
            <a:r>
              <a:rPr lang="en-US" sz="1100" b="1" dirty="0">
                <a:solidFill>
                  <a:srgbClr val="002060"/>
                </a:solidFill>
                <a:latin typeface=""/>
              </a:rPr>
              <a:t>31.00B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&lt;/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td&gt;&lt;/</a:t>
            </a:r>
            <a:r>
              <a:rPr lang="en-US" sz="1100" b="1" dirty="0" err="1">
                <a:solidFill>
                  <a:srgbClr val="008000"/>
                </a:solidFill>
                <a:latin typeface=""/>
              </a:rPr>
              <a:t>tr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&gt;&lt;/table&gt;&lt;/td&gt;&lt;/</a:t>
            </a:r>
            <a:r>
              <a:rPr lang="en-US" sz="1100" b="1" dirty="0" err="1">
                <a:solidFill>
                  <a:srgbClr val="008000"/>
                </a:solidFill>
                <a:latin typeface=""/>
              </a:rPr>
              <a:t>tr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&gt;&lt;/table&gt;&lt;table </a:t>
            </a:r>
            <a:endParaRPr lang="en-US" sz="1100" b="1" dirty="0" smtClean="0">
              <a:solidFill>
                <a:srgbClr val="008000"/>
              </a:solidFill>
              <a:latin typeface=""/>
            </a:endParaRPr>
          </a:p>
          <a:p>
            <a:endParaRPr lang="en-US" sz="1100" b="1" dirty="0">
              <a:solidFill>
                <a:srgbClr val="008000"/>
              </a:solidFill>
              <a:latin typeface=""/>
            </a:endParaRPr>
          </a:p>
          <a:p>
            <a:endParaRPr lang="en-US" sz="1100" b="1" dirty="0" smtClean="0">
              <a:solidFill>
                <a:srgbClr val="008000"/>
              </a:solidFill>
              <a:latin typeface=""/>
            </a:endParaRPr>
          </a:p>
          <a:p>
            <a:endParaRPr lang="en-US" sz="1100" b="1" dirty="0">
              <a:solidFill>
                <a:srgbClr val="008000"/>
              </a:solidFill>
              <a:latin typeface="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209"/>
          <a:stretch/>
        </p:blipFill>
        <p:spPr>
          <a:xfrm>
            <a:off x="6146292" y="1309688"/>
            <a:ext cx="2915478" cy="25231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67153-E9C6-4609-B45C-83C90DFD383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68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377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Methods, Models, and Analysis</a:t>
            </a:r>
            <a:endParaRPr lang="en-US" sz="4000" dirty="0"/>
          </a:p>
        </p:txBody>
      </p:sp>
      <p:pic>
        <p:nvPicPr>
          <p:cNvPr id="4" name="Picture 2" descr="http://static-assets.generalassemb.ly/logos/generalassembly-open-grap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466" y="0"/>
            <a:ext cx="1523534" cy="79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H="1" flipV="1">
            <a:off x="175260" y="1134208"/>
            <a:ext cx="11841480" cy="26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83173" y="1310054"/>
            <a:ext cx="11825654" cy="5547946"/>
          </a:xfrm>
        </p:spPr>
        <p:txBody>
          <a:bodyPr>
            <a:normAutofit/>
          </a:bodyPr>
          <a:lstStyle/>
          <a:p>
            <a:r>
              <a:rPr lang="en-US" dirty="0" smtClean="0"/>
              <a:t>This </a:t>
            </a:r>
            <a:r>
              <a:rPr lang="en-US" dirty="0"/>
              <a:t>dataset was queried from archived </a:t>
            </a:r>
            <a:r>
              <a:rPr lang="en-US" dirty="0" err="1" smtClean="0"/>
              <a:t>finance.yahoo.com</a:t>
            </a:r>
            <a:endParaRPr lang="en-US" dirty="0" smtClean="0"/>
          </a:p>
          <a:p>
            <a:r>
              <a:rPr lang="en-US" dirty="0" smtClean="0"/>
              <a:t>Thus, historical fundamental data set was provided in html code</a:t>
            </a:r>
          </a:p>
          <a:p>
            <a:r>
              <a:rPr lang="en-US" dirty="0" smtClean="0"/>
              <a:t>By using ‘gather’ and importing re (regular expressions), we were able to parse the fundamental metrics in each file and return it to a single data frame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83173" y="3321109"/>
            <a:ext cx="5870448" cy="3477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sz="1100" b="1" dirty="0" err="1">
                <a:solidFill>
                  <a:srgbClr val="008000"/>
                </a:solidFill>
                <a:latin typeface=""/>
              </a:rPr>
              <a:t>def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 </a:t>
            </a:r>
            <a:r>
              <a:rPr lang="en-US" sz="1100" b="1" dirty="0" err="1">
                <a:solidFill>
                  <a:srgbClr val="0000FF"/>
                </a:solidFill>
                <a:latin typeface=""/>
              </a:rPr>
              <a:t>Key_Stats</a:t>
            </a:r>
            <a:r>
              <a:rPr lang="en-US" sz="1100" b="1" dirty="0">
                <a:solidFill>
                  <a:srgbClr val="0000FF"/>
                </a:solidFill>
                <a:latin typeface=""/>
              </a:rPr>
              <a:t>(gather</a:t>
            </a:r>
            <a:r>
              <a:rPr lang="en-US" sz="1100" b="1" dirty="0">
                <a:solidFill>
                  <a:srgbClr val="666666"/>
                </a:solidFill>
                <a:latin typeface=""/>
              </a:rPr>
              <a:t>=[</a:t>
            </a:r>
            <a:r>
              <a:rPr lang="en-US" sz="1100" dirty="0">
                <a:solidFill>
                  <a:srgbClr val="BA2121"/>
                </a:solidFill>
                <a:latin typeface=""/>
              </a:rPr>
              <a:t>'Total Debt/Equity',</a:t>
            </a:r>
          </a:p>
          <a:p>
            <a:r>
              <a:rPr lang="mr-IN" sz="1100" dirty="0">
                <a:latin typeface=""/>
              </a:rPr>
              <a:t>                      </a:t>
            </a:r>
            <a:r>
              <a:rPr lang="en-US" sz="1100" dirty="0" smtClean="0">
                <a:latin typeface=""/>
              </a:rPr>
              <a:t>	                </a:t>
            </a:r>
            <a:r>
              <a:rPr lang="mr-IN" sz="1100" dirty="0" smtClean="0">
                <a:solidFill>
                  <a:srgbClr val="BA2121"/>
                </a:solidFill>
                <a:latin typeface=""/>
              </a:rPr>
              <a:t>'</a:t>
            </a:r>
            <a:r>
              <a:rPr lang="mr-IN" sz="1100" dirty="0" err="1" smtClean="0">
                <a:solidFill>
                  <a:srgbClr val="BA2121"/>
                </a:solidFill>
                <a:latin typeface=""/>
              </a:rPr>
              <a:t>Trailing</a:t>
            </a:r>
            <a:r>
              <a:rPr lang="mr-IN" sz="1100" dirty="0" smtClean="0">
                <a:solidFill>
                  <a:srgbClr val="BA2121"/>
                </a:solidFill>
                <a:latin typeface=""/>
              </a:rPr>
              <a:t> 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P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/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E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',</a:t>
            </a:r>
          </a:p>
          <a:p>
            <a:r>
              <a:rPr lang="mr-IN" sz="1100" dirty="0">
                <a:latin typeface=""/>
              </a:rPr>
              <a:t>                     </a:t>
            </a:r>
            <a:r>
              <a:rPr lang="en-US" sz="1100" dirty="0" smtClean="0">
                <a:latin typeface=""/>
              </a:rPr>
              <a:t>                    </a:t>
            </a:r>
            <a:r>
              <a:rPr lang="mr-IN" sz="1100" dirty="0" smtClean="0">
                <a:latin typeface=""/>
              </a:rPr>
              <a:t> 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Price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/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Sales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',</a:t>
            </a:r>
          </a:p>
          <a:p>
            <a:r>
              <a:rPr lang="mr-IN" sz="1100" dirty="0">
                <a:latin typeface=""/>
              </a:rPr>
              <a:t>                   </a:t>
            </a:r>
            <a:r>
              <a:rPr lang="en-US" sz="1100" dirty="0" smtClean="0">
                <a:latin typeface=""/>
              </a:rPr>
              <a:t>                    </a:t>
            </a:r>
            <a:r>
              <a:rPr lang="mr-IN" sz="1100" dirty="0" smtClean="0">
                <a:latin typeface=""/>
              </a:rPr>
              <a:t>   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Price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/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Book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',</a:t>
            </a:r>
          </a:p>
          <a:p>
            <a:pPr lvl="1"/>
            <a:r>
              <a:rPr lang="mr-IN" sz="1100" dirty="0">
                <a:latin typeface=""/>
              </a:rPr>
              <a:t>                  </a:t>
            </a:r>
            <a:r>
              <a:rPr lang="en-US" sz="1100" dirty="0" smtClean="0">
                <a:latin typeface=""/>
              </a:rPr>
              <a:t>        </a:t>
            </a:r>
            <a:r>
              <a:rPr lang="mr-IN" sz="1100" dirty="0" smtClean="0">
                <a:latin typeface=""/>
              </a:rPr>
              <a:t>    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Profit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 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Margin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',</a:t>
            </a:r>
          </a:p>
          <a:p>
            <a:pPr lvl="1"/>
            <a:r>
              <a:rPr lang="mr-IN" sz="1100" dirty="0">
                <a:latin typeface=""/>
              </a:rPr>
              <a:t>                     </a:t>
            </a:r>
            <a:r>
              <a:rPr lang="en-US" sz="1100" dirty="0" smtClean="0">
                <a:latin typeface=""/>
              </a:rPr>
              <a:t>        </a:t>
            </a:r>
            <a:r>
              <a:rPr lang="mr-IN" sz="1100" dirty="0" smtClean="0">
                <a:latin typeface=""/>
              </a:rPr>
              <a:t> 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Operating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 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Margin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',</a:t>
            </a:r>
          </a:p>
          <a:p>
            <a:pPr lvl="1"/>
            <a:r>
              <a:rPr lang="mr-IN" sz="1100" dirty="0">
                <a:latin typeface=""/>
              </a:rPr>
              <a:t>   </a:t>
            </a:r>
            <a:r>
              <a:rPr lang="en-US" sz="1100" dirty="0" smtClean="0">
                <a:latin typeface=""/>
              </a:rPr>
              <a:t>        </a:t>
            </a:r>
            <a:r>
              <a:rPr lang="mr-IN" sz="1100" dirty="0" smtClean="0">
                <a:latin typeface=""/>
              </a:rPr>
              <a:t>                   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Return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 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on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 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Assets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',</a:t>
            </a:r>
          </a:p>
          <a:p>
            <a:pPr lvl="1"/>
            <a:r>
              <a:rPr lang="mr-IN" sz="1100" dirty="0">
                <a:latin typeface=""/>
              </a:rPr>
              <a:t>            </a:t>
            </a:r>
            <a:r>
              <a:rPr lang="en-US" sz="1100" dirty="0" smtClean="0">
                <a:latin typeface=""/>
              </a:rPr>
              <a:t>        </a:t>
            </a:r>
            <a:r>
              <a:rPr lang="mr-IN" sz="1100" dirty="0" smtClean="0">
                <a:latin typeface=""/>
              </a:rPr>
              <a:t>          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Return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 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on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 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Equity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',</a:t>
            </a:r>
          </a:p>
          <a:p>
            <a:pPr lvl="1"/>
            <a:r>
              <a:rPr lang="en-US" sz="1100" dirty="0" smtClean="0">
                <a:latin typeface=""/>
              </a:rPr>
              <a:t>        </a:t>
            </a:r>
            <a:r>
              <a:rPr lang="mr-IN" sz="1100" dirty="0" smtClean="0">
                <a:latin typeface=""/>
              </a:rPr>
              <a:t>                      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'Revenue 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Per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 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Share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',</a:t>
            </a:r>
          </a:p>
          <a:p>
            <a:pPr lvl="1"/>
            <a:r>
              <a:rPr lang="mr-IN" sz="1100" dirty="0">
                <a:latin typeface=""/>
              </a:rPr>
              <a:t>         </a:t>
            </a:r>
            <a:r>
              <a:rPr lang="en-US" sz="1100" dirty="0" smtClean="0">
                <a:latin typeface=""/>
              </a:rPr>
              <a:t>        </a:t>
            </a:r>
            <a:r>
              <a:rPr lang="mr-IN" sz="1100" dirty="0" smtClean="0">
                <a:latin typeface=""/>
              </a:rPr>
              <a:t>             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Market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 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Cap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',</a:t>
            </a:r>
          </a:p>
          <a:p>
            <a:pPr lvl="1"/>
            <a:r>
              <a:rPr lang="mr-IN" sz="1100" dirty="0">
                <a:latin typeface=""/>
              </a:rPr>
              <a:t>         </a:t>
            </a:r>
            <a:r>
              <a:rPr lang="en-US" sz="1100" dirty="0" smtClean="0">
                <a:latin typeface=""/>
              </a:rPr>
              <a:t>        </a:t>
            </a:r>
            <a:r>
              <a:rPr lang="mr-IN" sz="1100" dirty="0" smtClean="0">
                <a:latin typeface=""/>
              </a:rPr>
              <a:t>             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Enterprise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 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Value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',</a:t>
            </a:r>
          </a:p>
          <a:p>
            <a:pPr lvl="1"/>
            <a:r>
              <a:rPr lang="mr-IN" sz="1100" dirty="0">
                <a:latin typeface=""/>
              </a:rPr>
              <a:t>         </a:t>
            </a:r>
            <a:r>
              <a:rPr lang="en-US" sz="1100" dirty="0" smtClean="0">
                <a:latin typeface=""/>
              </a:rPr>
              <a:t>        </a:t>
            </a:r>
            <a:r>
              <a:rPr lang="mr-IN" sz="1100" dirty="0" smtClean="0">
                <a:latin typeface=""/>
              </a:rPr>
              <a:t>             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Forward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 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P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/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E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',</a:t>
            </a:r>
          </a:p>
          <a:p>
            <a:pPr lvl="1"/>
            <a:r>
              <a:rPr lang="mr-IN" sz="1100" dirty="0">
                <a:latin typeface=""/>
              </a:rPr>
              <a:t>         </a:t>
            </a:r>
            <a:r>
              <a:rPr lang="en-US" sz="1100" dirty="0" smtClean="0">
                <a:latin typeface=""/>
              </a:rPr>
              <a:t>        </a:t>
            </a:r>
            <a:r>
              <a:rPr lang="mr-IN" sz="1100" dirty="0" smtClean="0">
                <a:latin typeface=""/>
              </a:rPr>
              <a:t>             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'PEG 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Ratio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',</a:t>
            </a:r>
          </a:p>
          <a:p>
            <a:pPr lvl="1"/>
            <a:r>
              <a:rPr lang="mr-IN" sz="1100" dirty="0">
                <a:latin typeface=""/>
              </a:rPr>
              <a:t>         </a:t>
            </a:r>
            <a:r>
              <a:rPr lang="en-US" sz="1100" dirty="0" smtClean="0">
                <a:latin typeface=""/>
              </a:rPr>
              <a:t>        </a:t>
            </a:r>
            <a:r>
              <a:rPr lang="mr-IN" sz="1100" dirty="0" smtClean="0">
                <a:latin typeface=""/>
              </a:rPr>
              <a:t>             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Enterprise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 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Value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/Revenue',</a:t>
            </a:r>
          </a:p>
          <a:p>
            <a:pPr lvl="1"/>
            <a:r>
              <a:rPr lang="mr-IN" sz="1100" dirty="0">
                <a:latin typeface=""/>
              </a:rPr>
              <a:t>         </a:t>
            </a:r>
            <a:r>
              <a:rPr lang="en-US" sz="1100" dirty="0" smtClean="0">
                <a:latin typeface=""/>
              </a:rPr>
              <a:t>        </a:t>
            </a:r>
            <a:r>
              <a:rPr lang="mr-IN" sz="1100" dirty="0" smtClean="0">
                <a:latin typeface=""/>
              </a:rPr>
              <a:t>             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Enterprise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 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Value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/EBITDA',</a:t>
            </a:r>
          </a:p>
          <a:p>
            <a:pPr lvl="1"/>
            <a:r>
              <a:rPr lang="mr-IN" sz="1100" dirty="0">
                <a:latin typeface=""/>
              </a:rPr>
              <a:t>         </a:t>
            </a:r>
            <a:r>
              <a:rPr lang="en-US" sz="1100" dirty="0" smtClean="0">
                <a:latin typeface=""/>
              </a:rPr>
              <a:t>        </a:t>
            </a:r>
            <a:r>
              <a:rPr lang="mr-IN" sz="1100" dirty="0" smtClean="0">
                <a:latin typeface=""/>
              </a:rPr>
              <a:t>             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'Revenue',</a:t>
            </a:r>
          </a:p>
          <a:p>
            <a:pPr lvl="1"/>
            <a:r>
              <a:rPr lang="mr-IN" sz="1100" dirty="0">
                <a:latin typeface=""/>
              </a:rPr>
              <a:t>                 </a:t>
            </a:r>
            <a:r>
              <a:rPr lang="en-US" sz="1100" dirty="0" smtClean="0">
                <a:latin typeface=""/>
              </a:rPr>
              <a:t>         </a:t>
            </a:r>
            <a:r>
              <a:rPr lang="mr-IN" sz="1100" dirty="0" smtClean="0">
                <a:latin typeface=""/>
              </a:rPr>
              <a:t>    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Gross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 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Profit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',</a:t>
            </a:r>
          </a:p>
          <a:p>
            <a:pPr lvl="1"/>
            <a:r>
              <a:rPr lang="mr-IN" sz="1100" dirty="0">
                <a:latin typeface=""/>
              </a:rPr>
              <a:t>                 </a:t>
            </a:r>
            <a:r>
              <a:rPr lang="en-US" sz="1100" dirty="0" smtClean="0">
                <a:latin typeface=""/>
              </a:rPr>
              <a:t>        </a:t>
            </a:r>
            <a:r>
              <a:rPr lang="mr-IN" sz="1100" dirty="0" smtClean="0">
                <a:latin typeface=""/>
              </a:rPr>
              <a:t>     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'EBITDA',</a:t>
            </a:r>
          </a:p>
          <a:p>
            <a:pPr lvl="1"/>
            <a:r>
              <a:rPr lang="en-US" sz="1100" dirty="0" smtClean="0">
                <a:latin typeface=""/>
              </a:rPr>
              <a:t>              </a:t>
            </a:r>
            <a:r>
              <a:rPr lang="en-US" sz="1100" dirty="0">
                <a:latin typeface=""/>
              </a:rPr>
              <a:t> </a:t>
            </a:r>
            <a:r>
              <a:rPr lang="en-US" sz="1100" dirty="0" smtClean="0">
                <a:latin typeface=""/>
              </a:rPr>
              <a:t>             </a:t>
            </a:r>
            <a:r>
              <a:rPr lang="mr-IN" sz="1100" dirty="0" smtClean="0">
                <a:latin typeface=""/>
              </a:rPr>
              <a:t>…</a:t>
            </a:r>
            <a:r>
              <a:rPr lang="en-US" sz="1100" dirty="0" smtClean="0">
                <a:latin typeface=""/>
              </a:rPr>
              <a:t>	</a:t>
            </a:r>
            <a:endParaRPr lang="mr-IN" sz="1100" b="1" dirty="0">
              <a:solidFill>
                <a:srgbClr val="BA2121"/>
              </a:solidFill>
              <a:latin typeface=""/>
            </a:endParaRPr>
          </a:p>
          <a:p>
            <a:r>
              <a:rPr lang="mr-IN" sz="1100" dirty="0">
                <a:latin typeface=""/>
              </a:rPr>
              <a:t>                 </a:t>
            </a:r>
            <a:r>
              <a:rPr lang="en-US" sz="1100" dirty="0" smtClean="0">
                <a:latin typeface=""/>
              </a:rPr>
              <a:t>                    </a:t>
            </a:r>
            <a:r>
              <a:rPr lang="mr-IN" sz="1100" dirty="0" smtClean="0">
                <a:latin typeface=""/>
              </a:rPr>
              <a:t>     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Shares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 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Short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 (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prior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 ']):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38379" y="3321109"/>
            <a:ext cx="5870448" cy="3477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mr-IN" sz="1100" dirty="0" err="1" smtClean="0">
                <a:latin typeface=""/>
              </a:rPr>
              <a:t>rx</a:t>
            </a:r>
            <a:r>
              <a:rPr lang="mr-IN" sz="1100" dirty="0" smtClean="0">
                <a:latin typeface=""/>
              </a:rPr>
              <a:t> 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'.*?(\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d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{</a:t>
            </a:r>
            <a:r>
              <a:rPr lang="mr-IN" sz="1100" b="1" dirty="0">
                <a:solidFill>
                  <a:schemeClr val="tx2">
                    <a:lumMod val="75000"/>
                  </a:schemeClr>
                </a:solidFill>
                <a:latin typeface=""/>
              </a:rPr>
              <a:t>1,8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}\.\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d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{</a:t>
            </a:r>
            <a:r>
              <a:rPr lang="mr-IN" sz="1100" b="1" dirty="0">
                <a:solidFill>
                  <a:schemeClr val="tx2">
                    <a:lumMod val="75000"/>
                  </a:schemeClr>
                </a:solidFill>
                <a:latin typeface=""/>
              </a:rPr>
              <a:t>1,8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}M?B?|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N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/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A</a:t>
            </a:r>
            <a:r>
              <a:rPr lang="mr-IN" sz="1100" dirty="0" smtClean="0">
                <a:solidFill>
                  <a:srgbClr val="BA2121"/>
                </a:solidFill>
                <a:latin typeface=""/>
              </a:rPr>
              <a:t>)%?’</a:t>
            </a:r>
            <a:endParaRPr lang="mr-IN" sz="1100" dirty="0">
              <a:solidFill>
                <a:srgbClr val="BA2121"/>
              </a:solidFill>
              <a:latin typeface=""/>
            </a:endParaRPr>
          </a:p>
          <a:p>
            <a:r>
              <a:rPr lang="mr-IN" sz="1100" dirty="0" err="1" smtClean="0">
                <a:latin typeface=""/>
              </a:rPr>
              <a:t>regex</a:t>
            </a:r>
            <a:r>
              <a:rPr lang="mr-IN" sz="1100" dirty="0" smtClean="0">
                <a:latin typeface=""/>
              </a:rPr>
              <a:t> 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re.escape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(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each_data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) + 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r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'{}'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.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format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(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rx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)</a:t>
            </a:r>
          </a:p>
          <a:p>
            <a:r>
              <a:rPr lang="mr-IN" sz="1100" dirty="0" err="1" smtClean="0">
                <a:latin typeface=""/>
              </a:rPr>
              <a:t>value</a:t>
            </a:r>
            <a:r>
              <a:rPr lang="mr-IN" sz="1100" dirty="0" smtClean="0">
                <a:latin typeface=""/>
              </a:rPr>
              <a:t> 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re.search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(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regex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, 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source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)</a:t>
            </a:r>
          </a:p>
          <a:p>
            <a:r>
              <a:rPr lang="mr-IN" sz="1100" dirty="0" err="1" smtClean="0">
                <a:latin typeface=""/>
              </a:rPr>
              <a:t>value</a:t>
            </a:r>
            <a:r>
              <a:rPr lang="mr-IN" sz="1100" dirty="0" smtClean="0">
                <a:latin typeface=""/>
              </a:rPr>
              <a:t> 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= (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value.group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(1</a:t>
            </a:r>
            <a:r>
              <a:rPr lang="mr-IN" sz="1100" dirty="0" smtClean="0">
                <a:solidFill>
                  <a:srgbClr val="666666"/>
                </a:solidFill>
                <a:latin typeface=""/>
              </a:rPr>
              <a:t>))</a:t>
            </a:r>
            <a:endParaRPr lang="en-US" sz="1100" dirty="0" smtClean="0">
              <a:solidFill>
                <a:srgbClr val="666666"/>
              </a:solidFill>
              <a:latin typeface=""/>
            </a:endParaRPr>
          </a:p>
          <a:p>
            <a:endParaRPr lang="en-US" sz="1100" dirty="0">
              <a:solidFill>
                <a:srgbClr val="666666"/>
              </a:solidFill>
              <a:latin typeface=""/>
            </a:endParaRPr>
          </a:p>
          <a:p>
            <a:endParaRPr lang="en-US" sz="1100" dirty="0" smtClean="0">
              <a:solidFill>
                <a:srgbClr val="666666"/>
              </a:solidFill>
              <a:latin typeface=""/>
            </a:endParaRPr>
          </a:p>
          <a:p>
            <a:endParaRPr lang="en-US" sz="1100" dirty="0">
              <a:solidFill>
                <a:srgbClr val="666666"/>
              </a:solidFill>
              <a:latin typeface=""/>
            </a:endParaRPr>
          </a:p>
          <a:p>
            <a:endParaRPr lang="en-US" sz="1100" dirty="0" smtClean="0">
              <a:solidFill>
                <a:srgbClr val="666666"/>
              </a:solidFill>
              <a:latin typeface=""/>
            </a:endParaRPr>
          </a:p>
          <a:p>
            <a:endParaRPr lang="en-US" sz="1100" dirty="0">
              <a:solidFill>
                <a:srgbClr val="666666"/>
              </a:solidFill>
              <a:latin typeface=""/>
            </a:endParaRPr>
          </a:p>
          <a:p>
            <a:endParaRPr lang="en-US" sz="1100" dirty="0" smtClean="0">
              <a:solidFill>
                <a:srgbClr val="666666"/>
              </a:solidFill>
              <a:latin typeface=""/>
            </a:endParaRPr>
          </a:p>
          <a:p>
            <a:endParaRPr lang="en-US" sz="1100" dirty="0">
              <a:solidFill>
                <a:srgbClr val="666666"/>
              </a:solidFill>
              <a:latin typeface=""/>
            </a:endParaRPr>
          </a:p>
          <a:p>
            <a:endParaRPr lang="en-US" sz="1100" dirty="0" smtClean="0">
              <a:solidFill>
                <a:srgbClr val="666666"/>
              </a:solidFill>
              <a:latin typeface=""/>
            </a:endParaRPr>
          </a:p>
          <a:p>
            <a:endParaRPr lang="en-US" sz="1100" dirty="0">
              <a:solidFill>
                <a:srgbClr val="666666"/>
              </a:solidFill>
              <a:latin typeface=""/>
            </a:endParaRPr>
          </a:p>
          <a:p>
            <a:endParaRPr lang="en-US" sz="1100" dirty="0" smtClean="0">
              <a:solidFill>
                <a:srgbClr val="666666"/>
              </a:solidFill>
              <a:latin typeface=""/>
            </a:endParaRPr>
          </a:p>
          <a:p>
            <a:endParaRPr lang="en-US" sz="1100" dirty="0">
              <a:solidFill>
                <a:srgbClr val="666666"/>
              </a:solidFill>
              <a:latin typeface=""/>
            </a:endParaRPr>
          </a:p>
          <a:p>
            <a:endParaRPr lang="en-US" sz="1100" dirty="0" smtClean="0">
              <a:solidFill>
                <a:srgbClr val="666666"/>
              </a:solidFill>
              <a:latin typeface=""/>
            </a:endParaRPr>
          </a:p>
          <a:p>
            <a:endParaRPr lang="en-US" sz="1100" dirty="0">
              <a:solidFill>
                <a:srgbClr val="666666"/>
              </a:solidFill>
              <a:latin typeface=""/>
            </a:endParaRPr>
          </a:p>
          <a:p>
            <a:endParaRPr lang="en-US" sz="1100" dirty="0" smtClean="0">
              <a:solidFill>
                <a:srgbClr val="666666"/>
              </a:solidFill>
              <a:latin typeface=""/>
            </a:endParaRPr>
          </a:p>
          <a:p>
            <a:endParaRPr lang="en-US" sz="1100" dirty="0">
              <a:solidFill>
                <a:srgbClr val="666666"/>
              </a:solidFill>
              <a:latin typeface=""/>
            </a:endParaRPr>
          </a:p>
          <a:p>
            <a:endParaRPr lang="en-US" sz="11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67153-E9C6-4609-B45C-83C90DFD383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5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377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Methods, Models, and Analysis</a:t>
            </a:r>
            <a:endParaRPr lang="en-US" sz="4000" dirty="0"/>
          </a:p>
        </p:txBody>
      </p:sp>
      <p:pic>
        <p:nvPicPr>
          <p:cNvPr id="4" name="Picture 2" descr="http://static-assets.generalassemb.ly/logos/generalassembly-open-grap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466" y="0"/>
            <a:ext cx="1523534" cy="79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H="1" flipV="1">
            <a:off x="175260" y="1134208"/>
            <a:ext cx="11841480" cy="26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83173" y="1310054"/>
            <a:ext cx="5870448" cy="5547946"/>
          </a:xfrm>
        </p:spPr>
        <p:txBody>
          <a:bodyPr>
            <a:normAutofit/>
          </a:bodyPr>
          <a:lstStyle/>
          <a:p>
            <a:r>
              <a:rPr lang="en-US" dirty="0" smtClean="0"/>
              <a:t>Now that we have all our raw data, we’ll need to start to manipulate prior to analysis</a:t>
            </a:r>
          </a:p>
          <a:p>
            <a:r>
              <a:rPr lang="en-US" dirty="0" smtClean="0"/>
              <a:t>In order to test the model and see if a company’s fundamentals are predictive, there has to be a metric to evaluate</a:t>
            </a:r>
          </a:p>
          <a:p>
            <a:pPr lvl="1"/>
            <a:r>
              <a:rPr lang="en-US" dirty="0" smtClean="0"/>
              <a:t>1-year future price</a:t>
            </a:r>
          </a:p>
        </p:txBody>
      </p:sp>
      <p:sp>
        <p:nvSpPr>
          <p:cNvPr id="3" name="Rectangle 2"/>
          <p:cNvSpPr/>
          <p:nvPr/>
        </p:nvSpPr>
        <p:spPr>
          <a:xfrm>
            <a:off x="6146292" y="1310054"/>
            <a:ext cx="5870448" cy="44935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mr-IN" sz="1100" b="1" dirty="0" err="1" smtClean="0">
                <a:solidFill>
                  <a:srgbClr val="008000"/>
                </a:solidFill>
                <a:latin typeface=""/>
              </a:rPr>
              <a:t>try</a:t>
            </a:r>
            <a:r>
              <a:rPr lang="mr-IN" sz="1100" b="1" dirty="0">
                <a:solidFill>
                  <a:srgbClr val="008000"/>
                </a:solidFill>
                <a:latin typeface=""/>
              </a:rPr>
              <a:t>:</a:t>
            </a:r>
          </a:p>
          <a:p>
            <a:r>
              <a:rPr lang="en-US" sz="1100" dirty="0" smtClean="0">
                <a:latin typeface=""/>
              </a:rPr>
              <a:t>    </a:t>
            </a:r>
            <a:r>
              <a:rPr lang="mr-IN" sz="1100" dirty="0" smtClean="0">
                <a:latin typeface=""/>
              </a:rPr>
              <a:t>stock_price_1y 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mr-IN" sz="1100" dirty="0" err="1" smtClean="0">
                <a:solidFill>
                  <a:srgbClr val="666666"/>
                </a:solidFill>
                <a:latin typeface=""/>
              </a:rPr>
              <a:t>datetime.fromtimestamp</a:t>
            </a:r>
            <a:r>
              <a:rPr lang="mr-IN" sz="1100" dirty="0" smtClean="0">
                <a:solidFill>
                  <a:srgbClr val="666666"/>
                </a:solidFill>
                <a:latin typeface=""/>
              </a:rPr>
              <a:t>(</a:t>
            </a:r>
            <a:r>
              <a:rPr lang="mr-IN" sz="1100" dirty="0" err="1" smtClean="0">
                <a:latin typeface=""/>
              </a:rPr>
              <a:t>one_year_later</a:t>
            </a:r>
            <a:r>
              <a:rPr lang="mr-IN" sz="1100" dirty="0">
                <a:latin typeface=""/>
              </a:rPr>
              <a:t>)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.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strftime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(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'%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Y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-%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m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-</a:t>
            </a:r>
            <a:r>
              <a:rPr lang="mr-IN" sz="1100" b="1" dirty="0">
                <a:solidFill>
                  <a:srgbClr val="BB6688"/>
                </a:solidFill>
                <a:latin typeface=""/>
              </a:rPr>
              <a:t>%</a:t>
            </a:r>
            <a:r>
              <a:rPr lang="mr-IN" sz="1100" b="1" dirty="0" err="1">
                <a:solidFill>
                  <a:srgbClr val="BB6688"/>
                </a:solidFill>
                <a:latin typeface=""/>
              </a:rPr>
              <a:t>d</a:t>
            </a:r>
            <a:r>
              <a:rPr lang="mr-IN" sz="1100" b="1" dirty="0">
                <a:solidFill>
                  <a:srgbClr val="BA2121"/>
                </a:solidFill>
                <a:latin typeface=""/>
              </a:rPr>
              <a:t>')</a:t>
            </a:r>
          </a:p>
          <a:p>
            <a:r>
              <a:rPr lang="en-US" sz="1100" dirty="0" smtClean="0">
                <a:latin typeface=""/>
              </a:rPr>
              <a:t>    </a:t>
            </a:r>
            <a:r>
              <a:rPr lang="mr-IN" sz="1100" dirty="0" err="1" smtClean="0">
                <a:latin typeface=""/>
              </a:rPr>
              <a:t>row</a:t>
            </a:r>
            <a:r>
              <a:rPr lang="mr-IN" sz="1100" dirty="0" smtClean="0">
                <a:latin typeface=""/>
              </a:rPr>
              <a:t> 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stock_df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[(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stock_df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[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Date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'] </a:t>
            </a:r>
            <a:r>
              <a:rPr lang="mr-IN" sz="1100" dirty="0" smtClean="0">
                <a:solidFill>
                  <a:srgbClr val="666666"/>
                </a:solidFill>
                <a:latin typeface=""/>
              </a:rPr>
              <a:t>==</a:t>
            </a:r>
            <a:r>
              <a:rPr lang="en-US" sz="1100" dirty="0" smtClean="0">
                <a:solidFill>
                  <a:srgbClr val="666666"/>
                </a:solidFill>
                <a:latin typeface=""/>
              </a:rPr>
              <a:t> </a:t>
            </a:r>
            <a:r>
              <a:rPr lang="mr-IN" sz="1100" dirty="0" smtClean="0">
                <a:latin typeface=""/>
              </a:rPr>
              <a:t>stock_price_1y</a:t>
            </a:r>
            <a:r>
              <a:rPr lang="mr-IN" sz="1100" dirty="0">
                <a:latin typeface=""/>
              </a:rPr>
              <a:t>)][</a:t>
            </a:r>
            <a:r>
              <a:rPr lang="mr-IN" sz="1100" dirty="0" err="1">
                <a:latin typeface=""/>
              </a:rPr>
              <a:t>ticker</a:t>
            </a:r>
            <a:r>
              <a:rPr lang="mr-IN" sz="1100" dirty="0">
                <a:latin typeface=""/>
              </a:rPr>
              <a:t>]</a:t>
            </a:r>
          </a:p>
          <a:p>
            <a:r>
              <a:rPr lang="en-US" sz="1100" dirty="0" smtClean="0">
                <a:latin typeface=""/>
              </a:rPr>
              <a:t>    </a:t>
            </a:r>
            <a:r>
              <a:rPr lang="mr-IN" sz="1100" dirty="0" smtClean="0">
                <a:latin typeface=""/>
              </a:rPr>
              <a:t>stock_1y_value 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mr-IN" sz="1100" dirty="0" err="1">
                <a:solidFill>
                  <a:srgbClr val="008000"/>
                </a:solidFill>
                <a:latin typeface=""/>
              </a:rPr>
              <a:t>round</a:t>
            </a:r>
            <a:r>
              <a:rPr lang="mr-IN" sz="1100" dirty="0">
                <a:solidFill>
                  <a:srgbClr val="008000"/>
                </a:solidFill>
                <a:latin typeface=""/>
              </a:rPr>
              <a:t>(</a:t>
            </a:r>
            <a:r>
              <a:rPr lang="mr-IN" sz="1100" dirty="0" err="1">
                <a:solidFill>
                  <a:srgbClr val="008000"/>
                </a:solidFill>
                <a:latin typeface=""/>
              </a:rPr>
              <a:t>float</a:t>
            </a:r>
            <a:r>
              <a:rPr lang="mr-IN" sz="1100" dirty="0">
                <a:solidFill>
                  <a:srgbClr val="008000"/>
                </a:solidFill>
                <a:latin typeface=""/>
              </a:rPr>
              <a:t>(</a:t>
            </a:r>
            <a:r>
              <a:rPr lang="mr-IN" sz="1100" dirty="0" err="1">
                <a:solidFill>
                  <a:srgbClr val="008000"/>
                </a:solidFill>
                <a:latin typeface=""/>
              </a:rPr>
              <a:t>row</a:t>
            </a:r>
            <a:r>
              <a:rPr lang="mr-IN" sz="1100" dirty="0">
                <a:solidFill>
                  <a:srgbClr val="008000"/>
                </a:solidFill>
                <a:latin typeface=""/>
              </a:rPr>
              <a:t>), 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2)</a:t>
            </a:r>
          </a:p>
          <a:p>
            <a:endParaRPr lang="mr-IN" sz="1100" dirty="0">
              <a:latin typeface=""/>
            </a:endParaRPr>
          </a:p>
          <a:p>
            <a:r>
              <a:rPr lang="en-US" sz="1100" b="1" dirty="0">
                <a:solidFill>
                  <a:srgbClr val="008000"/>
                </a:solidFill>
                <a:latin typeface=""/>
              </a:rPr>
              <a:t> </a:t>
            </a:r>
            <a:r>
              <a:rPr lang="en-US" sz="1100" b="1" dirty="0" smtClean="0">
                <a:solidFill>
                  <a:srgbClr val="008000"/>
                </a:solidFill>
                <a:latin typeface=""/>
              </a:rPr>
              <a:t>   </a:t>
            </a:r>
            <a:r>
              <a:rPr lang="mr-IN" sz="1100" b="1" dirty="0" err="1" smtClean="0">
                <a:solidFill>
                  <a:srgbClr val="008000"/>
                </a:solidFill>
                <a:latin typeface=""/>
              </a:rPr>
              <a:t>except</a:t>
            </a:r>
            <a:r>
              <a:rPr lang="mr-IN" sz="1100" b="1" dirty="0" smtClean="0">
                <a:solidFill>
                  <a:srgbClr val="008000"/>
                </a:solidFill>
                <a:latin typeface=""/>
              </a:rPr>
              <a:t> </a:t>
            </a:r>
            <a:r>
              <a:rPr lang="mr-IN" sz="1100" b="1" dirty="0" err="1">
                <a:solidFill>
                  <a:srgbClr val="D2413A"/>
                </a:solidFill>
                <a:latin typeface=""/>
              </a:rPr>
              <a:t>Exception</a:t>
            </a:r>
            <a:r>
              <a:rPr lang="mr-IN" sz="1100" b="1" dirty="0">
                <a:solidFill>
                  <a:srgbClr val="D2413A"/>
                </a:solidFill>
                <a:latin typeface=""/>
              </a:rPr>
              <a:t> </a:t>
            </a:r>
            <a:r>
              <a:rPr lang="mr-IN" sz="1100" b="1" dirty="0" err="1">
                <a:solidFill>
                  <a:srgbClr val="008000"/>
                </a:solidFill>
                <a:latin typeface=""/>
              </a:rPr>
              <a:t>as</a:t>
            </a:r>
            <a:r>
              <a:rPr lang="mr-IN" sz="1100" b="1" dirty="0">
                <a:solidFill>
                  <a:srgbClr val="008000"/>
                </a:solidFill>
                <a:latin typeface=""/>
              </a:rPr>
              <a:t> </a:t>
            </a:r>
            <a:r>
              <a:rPr lang="mr-IN" sz="1100" b="1" dirty="0" err="1" smtClean="0">
                <a:solidFill>
                  <a:srgbClr val="008000"/>
                </a:solidFill>
                <a:latin typeface=""/>
              </a:rPr>
              <a:t>e</a:t>
            </a:r>
            <a:r>
              <a:rPr lang="mr-IN" sz="1100" b="1" dirty="0" smtClean="0">
                <a:solidFill>
                  <a:srgbClr val="008000"/>
                </a:solidFill>
                <a:latin typeface=""/>
              </a:rPr>
              <a:t>:</a:t>
            </a:r>
            <a:endParaRPr lang="en-US" sz="1100" b="1" dirty="0" smtClean="0">
              <a:solidFill>
                <a:srgbClr val="008000"/>
              </a:solidFill>
              <a:latin typeface=""/>
            </a:endParaRPr>
          </a:p>
          <a:p>
            <a:r>
              <a:rPr lang="en-US" sz="1100" b="1" dirty="0">
                <a:solidFill>
                  <a:srgbClr val="008000"/>
                </a:solidFill>
                <a:latin typeface=""/>
              </a:rPr>
              <a:t> </a:t>
            </a:r>
            <a:r>
              <a:rPr lang="en-US" sz="1100" b="1" dirty="0" smtClean="0">
                <a:solidFill>
                  <a:srgbClr val="008000"/>
                </a:solidFill>
                <a:latin typeface=""/>
              </a:rPr>
              <a:t>       </a:t>
            </a:r>
            <a:r>
              <a:rPr lang="mr-IN" sz="1100" b="1" dirty="0" err="1" smtClean="0">
                <a:solidFill>
                  <a:srgbClr val="008000"/>
                </a:solidFill>
                <a:latin typeface=""/>
              </a:rPr>
              <a:t>try</a:t>
            </a:r>
            <a:r>
              <a:rPr lang="mr-IN" sz="1100" b="1" dirty="0">
                <a:solidFill>
                  <a:srgbClr val="008000"/>
                </a:solidFill>
                <a:latin typeface=""/>
              </a:rPr>
              <a:t>:</a:t>
            </a:r>
          </a:p>
          <a:p>
            <a:r>
              <a:rPr lang="en-US" sz="1100" dirty="0">
                <a:latin typeface=""/>
              </a:rPr>
              <a:t> </a:t>
            </a:r>
            <a:r>
              <a:rPr lang="en-US" sz="1100" dirty="0" smtClean="0">
                <a:latin typeface=""/>
              </a:rPr>
              <a:t>           </a:t>
            </a:r>
            <a:r>
              <a:rPr lang="mr-IN" sz="1100" dirty="0" smtClean="0">
                <a:latin typeface=""/>
              </a:rPr>
              <a:t>stock_price_1y 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mr-IN" sz="1100" dirty="0" err="1" smtClean="0">
                <a:solidFill>
                  <a:srgbClr val="666666"/>
                </a:solidFill>
                <a:latin typeface=""/>
              </a:rPr>
              <a:t>datetime.fromtimestamp</a:t>
            </a:r>
            <a:r>
              <a:rPr lang="mr-IN" sz="1100" dirty="0" smtClean="0">
                <a:solidFill>
                  <a:srgbClr val="666666"/>
                </a:solidFill>
                <a:latin typeface=""/>
              </a:rPr>
              <a:t>(</a:t>
            </a:r>
            <a:endParaRPr lang="en-US" sz="1100" dirty="0" smtClean="0">
              <a:solidFill>
                <a:srgbClr val="666666"/>
              </a:solidFill>
              <a:latin typeface=""/>
            </a:endParaRPr>
          </a:p>
          <a:p>
            <a:r>
              <a:rPr lang="en-US" sz="1100" dirty="0" smtClean="0">
                <a:solidFill>
                  <a:srgbClr val="666666"/>
                </a:solidFill>
                <a:latin typeface=""/>
              </a:rPr>
              <a:t>                </a:t>
            </a:r>
            <a:r>
              <a:rPr lang="mr-IN" sz="1100" dirty="0" err="1" smtClean="0">
                <a:latin typeface=""/>
              </a:rPr>
              <a:t>one_year_later</a:t>
            </a:r>
            <a:r>
              <a:rPr lang="mr-IN" sz="1100" dirty="0" smtClean="0">
                <a:latin typeface=""/>
              </a:rPr>
              <a:t> </a:t>
            </a:r>
            <a:r>
              <a:rPr lang="mr-IN" sz="1100" dirty="0" smtClean="0">
                <a:solidFill>
                  <a:srgbClr val="666666"/>
                </a:solidFill>
                <a:latin typeface=""/>
              </a:rPr>
              <a:t>- 259200).</a:t>
            </a:r>
            <a:r>
              <a:rPr lang="mr-IN" sz="1100" dirty="0" err="1" smtClean="0">
                <a:solidFill>
                  <a:srgbClr val="666666"/>
                </a:solidFill>
                <a:latin typeface=""/>
              </a:rPr>
              <a:t>strftime</a:t>
            </a:r>
            <a:r>
              <a:rPr lang="mr-IN" sz="1100" dirty="0" smtClean="0">
                <a:solidFill>
                  <a:srgbClr val="666666"/>
                </a:solidFill>
                <a:latin typeface=""/>
              </a:rPr>
              <a:t>(</a:t>
            </a:r>
            <a:r>
              <a:rPr lang="mr-IN" sz="1100" dirty="0" smtClean="0">
                <a:solidFill>
                  <a:srgbClr val="BA2121"/>
                </a:solidFill>
                <a:latin typeface=""/>
              </a:rPr>
              <a:t>'%</a:t>
            </a:r>
            <a:r>
              <a:rPr lang="mr-IN" sz="1100" dirty="0" err="1" smtClean="0">
                <a:solidFill>
                  <a:srgbClr val="BA2121"/>
                </a:solidFill>
                <a:latin typeface=""/>
              </a:rPr>
              <a:t>Y</a:t>
            </a:r>
            <a:r>
              <a:rPr lang="mr-IN" sz="1100" dirty="0" smtClean="0">
                <a:solidFill>
                  <a:srgbClr val="BA2121"/>
                </a:solidFill>
                <a:latin typeface=""/>
              </a:rPr>
              <a:t>-%</a:t>
            </a:r>
            <a:r>
              <a:rPr lang="mr-IN" sz="1100" dirty="0" err="1" smtClean="0">
                <a:solidFill>
                  <a:srgbClr val="BA2121"/>
                </a:solidFill>
                <a:latin typeface=""/>
              </a:rPr>
              <a:t>m</a:t>
            </a:r>
            <a:r>
              <a:rPr lang="mr-IN" sz="1100" dirty="0" smtClean="0">
                <a:solidFill>
                  <a:srgbClr val="BA2121"/>
                </a:solidFill>
                <a:latin typeface=""/>
              </a:rPr>
              <a:t>-</a:t>
            </a:r>
            <a:r>
              <a:rPr lang="mr-IN" sz="1100" b="1" dirty="0" smtClean="0">
                <a:solidFill>
                  <a:srgbClr val="BB6688"/>
                </a:solidFill>
                <a:latin typeface=""/>
              </a:rPr>
              <a:t>%</a:t>
            </a:r>
            <a:r>
              <a:rPr lang="mr-IN" sz="1100" b="1" dirty="0" err="1" smtClean="0">
                <a:solidFill>
                  <a:srgbClr val="BB6688"/>
                </a:solidFill>
                <a:latin typeface=""/>
              </a:rPr>
              <a:t>d</a:t>
            </a:r>
            <a:r>
              <a:rPr lang="mr-IN" sz="1100" b="1" dirty="0" smtClean="0">
                <a:solidFill>
                  <a:srgbClr val="BA2121"/>
                </a:solidFill>
                <a:latin typeface=""/>
              </a:rPr>
              <a:t>')</a:t>
            </a:r>
          </a:p>
          <a:p>
            <a:r>
              <a:rPr lang="en-US" sz="1100" dirty="0" smtClean="0">
                <a:latin typeface=""/>
              </a:rPr>
              <a:t>            </a:t>
            </a:r>
            <a:r>
              <a:rPr lang="mr-IN" sz="1100" dirty="0" err="1" smtClean="0">
                <a:latin typeface=""/>
              </a:rPr>
              <a:t>row</a:t>
            </a:r>
            <a:r>
              <a:rPr lang="mr-IN" sz="1100" dirty="0" smtClean="0">
                <a:latin typeface=""/>
              </a:rPr>
              <a:t> 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stock_df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[(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stock_df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[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Date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'] </a:t>
            </a:r>
            <a:r>
              <a:rPr lang="mr-IN" sz="1100" dirty="0" smtClean="0">
                <a:solidFill>
                  <a:srgbClr val="666666"/>
                </a:solidFill>
                <a:latin typeface=""/>
              </a:rPr>
              <a:t>==</a:t>
            </a:r>
            <a:r>
              <a:rPr lang="en-US" sz="1100" dirty="0" smtClean="0">
                <a:solidFill>
                  <a:srgbClr val="666666"/>
                </a:solidFill>
                <a:latin typeface=""/>
              </a:rPr>
              <a:t> </a:t>
            </a:r>
            <a:r>
              <a:rPr lang="mr-IN" sz="1100" dirty="0" smtClean="0">
                <a:latin typeface=""/>
              </a:rPr>
              <a:t>stock_price_1y</a:t>
            </a:r>
            <a:r>
              <a:rPr lang="mr-IN" sz="1100" dirty="0">
                <a:latin typeface=""/>
              </a:rPr>
              <a:t>)][</a:t>
            </a:r>
            <a:r>
              <a:rPr lang="mr-IN" sz="1100" dirty="0" err="1">
                <a:latin typeface=""/>
              </a:rPr>
              <a:t>ticker</a:t>
            </a:r>
            <a:r>
              <a:rPr lang="mr-IN" sz="1100" dirty="0">
                <a:latin typeface=""/>
              </a:rPr>
              <a:t>]</a:t>
            </a:r>
          </a:p>
          <a:p>
            <a:r>
              <a:rPr lang="en-US" sz="1100" dirty="0" smtClean="0">
                <a:latin typeface=""/>
              </a:rPr>
              <a:t>            </a:t>
            </a:r>
            <a:r>
              <a:rPr lang="mr-IN" sz="1100" dirty="0" smtClean="0">
                <a:latin typeface=""/>
              </a:rPr>
              <a:t>stock_1y_value 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mr-IN" sz="1100" dirty="0" err="1">
                <a:solidFill>
                  <a:srgbClr val="008000"/>
                </a:solidFill>
                <a:latin typeface=""/>
              </a:rPr>
              <a:t>round</a:t>
            </a:r>
            <a:r>
              <a:rPr lang="mr-IN" sz="1100" dirty="0">
                <a:solidFill>
                  <a:srgbClr val="008000"/>
                </a:solidFill>
                <a:latin typeface=""/>
              </a:rPr>
              <a:t>(</a:t>
            </a:r>
            <a:r>
              <a:rPr lang="mr-IN" sz="1100" dirty="0" err="1">
                <a:solidFill>
                  <a:srgbClr val="008000"/>
                </a:solidFill>
                <a:latin typeface=""/>
              </a:rPr>
              <a:t>float</a:t>
            </a:r>
            <a:r>
              <a:rPr lang="mr-IN" sz="1100" dirty="0">
                <a:solidFill>
                  <a:srgbClr val="008000"/>
                </a:solidFill>
                <a:latin typeface=""/>
              </a:rPr>
              <a:t>(</a:t>
            </a:r>
            <a:r>
              <a:rPr lang="mr-IN" sz="1100" dirty="0" err="1">
                <a:solidFill>
                  <a:srgbClr val="008000"/>
                </a:solidFill>
                <a:latin typeface=""/>
              </a:rPr>
              <a:t>row</a:t>
            </a:r>
            <a:r>
              <a:rPr lang="mr-IN" sz="1100" dirty="0">
                <a:solidFill>
                  <a:srgbClr val="008000"/>
                </a:solidFill>
                <a:latin typeface=""/>
              </a:rPr>
              <a:t>), 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2)</a:t>
            </a:r>
          </a:p>
          <a:p>
            <a:r>
              <a:rPr lang="mr-IN" sz="1100" dirty="0">
                <a:latin typeface=""/>
              </a:rPr>
              <a:t>                        </a:t>
            </a:r>
            <a:r>
              <a:rPr lang="mr-IN" sz="1100" b="1" dirty="0" err="1">
                <a:solidFill>
                  <a:srgbClr val="008000"/>
                </a:solidFill>
                <a:latin typeface=""/>
              </a:rPr>
              <a:t>except</a:t>
            </a:r>
            <a:r>
              <a:rPr lang="mr-IN" sz="1100" b="1" dirty="0">
                <a:solidFill>
                  <a:srgbClr val="008000"/>
                </a:solidFill>
                <a:latin typeface=""/>
              </a:rPr>
              <a:t> </a:t>
            </a:r>
            <a:r>
              <a:rPr lang="mr-IN" sz="1100" b="1" dirty="0" err="1">
                <a:solidFill>
                  <a:srgbClr val="D2413A"/>
                </a:solidFill>
                <a:latin typeface=""/>
              </a:rPr>
              <a:t>Exception</a:t>
            </a:r>
            <a:r>
              <a:rPr lang="mr-IN" sz="1100" b="1" dirty="0">
                <a:solidFill>
                  <a:srgbClr val="D2413A"/>
                </a:solidFill>
                <a:latin typeface=""/>
              </a:rPr>
              <a:t> </a:t>
            </a:r>
            <a:r>
              <a:rPr lang="mr-IN" sz="1100" b="1" dirty="0" err="1">
                <a:solidFill>
                  <a:srgbClr val="008000"/>
                </a:solidFill>
                <a:latin typeface=""/>
              </a:rPr>
              <a:t>as</a:t>
            </a:r>
            <a:r>
              <a:rPr lang="mr-IN" sz="1100" b="1" dirty="0">
                <a:solidFill>
                  <a:srgbClr val="008000"/>
                </a:solidFill>
                <a:latin typeface=""/>
              </a:rPr>
              <a:t> </a:t>
            </a:r>
            <a:r>
              <a:rPr lang="mr-IN" sz="1100" b="1" dirty="0" err="1">
                <a:solidFill>
                  <a:srgbClr val="008000"/>
                </a:solidFill>
                <a:latin typeface=""/>
              </a:rPr>
              <a:t>e</a:t>
            </a:r>
            <a:r>
              <a:rPr lang="mr-IN" sz="1100" b="1" dirty="0">
                <a:solidFill>
                  <a:srgbClr val="008000"/>
                </a:solidFill>
                <a:latin typeface=""/>
              </a:rPr>
              <a:t>:</a:t>
            </a:r>
          </a:p>
          <a:p>
            <a:r>
              <a:rPr lang="mr-IN" sz="1100" dirty="0">
                <a:latin typeface=""/>
              </a:rPr>
              <a:t>                            </a:t>
            </a:r>
            <a:r>
              <a:rPr lang="mr-IN" sz="1100" b="1" dirty="0" err="1">
                <a:solidFill>
                  <a:srgbClr val="008000"/>
                </a:solidFill>
                <a:latin typeface=""/>
              </a:rPr>
              <a:t>print</a:t>
            </a:r>
            <a:r>
              <a:rPr lang="mr-IN" sz="1100" b="1" dirty="0">
                <a:solidFill>
                  <a:srgbClr val="008000"/>
                </a:solidFill>
                <a:latin typeface=""/>
              </a:rPr>
              <a:t>(</a:t>
            </a:r>
            <a:r>
              <a:rPr lang="mr-IN" sz="1100" b="1" dirty="0">
                <a:solidFill>
                  <a:srgbClr val="BA2121"/>
                </a:solidFill>
                <a:latin typeface=""/>
              </a:rPr>
              <a:t>'ERROR IN SECTION 3: ', </a:t>
            </a:r>
            <a:r>
              <a:rPr lang="mr-IN" sz="1100" b="1" dirty="0" err="1">
                <a:solidFill>
                  <a:srgbClr val="BA2121"/>
                </a:solidFill>
                <a:latin typeface=""/>
              </a:rPr>
              <a:t>ticker</a:t>
            </a:r>
            <a:r>
              <a:rPr lang="mr-IN" sz="1100" b="1" dirty="0">
                <a:solidFill>
                  <a:srgbClr val="BA2121"/>
                </a:solidFill>
                <a:latin typeface=""/>
              </a:rPr>
              <a:t>, </a:t>
            </a:r>
            <a:r>
              <a:rPr lang="mr-IN" sz="1100" b="1" dirty="0" err="1">
                <a:solidFill>
                  <a:srgbClr val="008000"/>
                </a:solidFill>
                <a:latin typeface=""/>
              </a:rPr>
              <a:t>str</a:t>
            </a:r>
            <a:r>
              <a:rPr lang="mr-IN" sz="1100" b="1" dirty="0">
                <a:solidFill>
                  <a:srgbClr val="008000"/>
                </a:solidFill>
                <a:latin typeface=""/>
              </a:rPr>
              <a:t>(</a:t>
            </a:r>
            <a:r>
              <a:rPr lang="mr-IN" sz="1100" b="1" dirty="0" err="1">
                <a:solidFill>
                  <a:srgbClr val="008000"/>
                </a:solidFill>
                <a:latin typeface=""/>
              </a:rPr>
              <a:t>e</a:t>
            </a:r>
            <a:r>
              <a:rPr lang="mr-IN" sz="1100" b="1" dirty="0">
                <a:solidFill>
                  <a:srgbClr val="008000"/>
                </a:solidFill>
                <a:latin typeface=""/>
              </a:rPr>
              <a:t>))</a:t>
            </a:r>
          </a:p>
          <a:p>
            <a:endParaRPr lang="mr-IN" sz="1100" dirty="0">
              <a:latin typeface=""/>
            </a:endParaRPr>
          </a:p>
          <a:p>
            <a:r>
              <a:rPr lang="mr-IN" sz="1100" b="1" dirty="0" err="1" smtClean="0">
                <a:solidFill>
                  <a:srgbClr val="008000"/>
                </a:solidFill>
                <a:latin typeface=""/>
              </a:rPr>
              <a:t>try</a:t>
            </a:r>
            <a:r>
              <a:rPr lang="mr-IN" sz="1100" b="1" dirty="0">
                <a:solidFill>
                  <a:srgbClr val="008000"/>
                </a:solidFill>
                <a:latin typeface=""/>
              </a:rPr>
              <a:t>:</a:t>
            </a:r>
          </a:p>
          <a:p>
            <a:r>
              <a:rPr lang="en-US" sz="1100" dirty="0" smtClean="0">
                <a:latin typeface=""/>
              </a:rPr>
              <a:t>    </a:t>
            </a:r>
            <a:r>
              <a:rPr lang="mr-IN" sz="1100" dirty="0" err="1" smtClean="0">
                <a:latin typeface=""/>
              </a:rPr>
              <a:t>stock_price</a:t>
            </a:r>
            <a:r>
              <a:rPr lang="mr-IN" sz="1100" dirty="0" smtClean="0">
                <a:latin typeface=""/>
              </a:rPr>
              <a:t> 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mr-IN" sz="1100" dirty="0" err="1" smtClean="0">
                <a:solidFill>
                  <a:srgbClr val="666666"/>
                </a:solidFill>
                <a:latin typeface=""/>
              </a:rPr>
              <a:t>datetime.fromtimestamp</a:t>
            </a:r>
            <a:r>
              <a:rPr lang="mr-IN" sz="1100" dirty="0" smtClean="0">
                <a:solidFill>
                  <a:srgbClr val="666666"/>
                </a:solidFill>
                <a:latin typeface=""/>
              </a:rPr>
              <a:t>(</a:t>
            </a:r>
            <a:r>
              <a:rPr lang="mr-IN" sz="1100" dirty="0" err="1" smtClean="0">
                <a:latin typeface=""/>
              </a:rPr>
              <a:t>unix_time</a:t>
            </a:r>
            <a:r>
              <a:rPr lang="mr-IN" sz="1100" dirty="0">
                <a:latin typeface=""/>
              </a:rPr>
              <a:t>)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.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strftime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(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'%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Y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-%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m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-</a:t>
            </a:r>
            <a:r>
              <a:rPr lang="mr-IN" sz="1100" b="1" dirty="0">
                <a:solidFill>
                  <a:srgbClr val="BB6688"/>
                </a:solidFill>
                <a:latin typeface=""/>
              </a:rPr>
              <a:t>%</a:t>
            </a:r>
            <a:r>
              <a:rPr lang="mr-IN" sz="1100" b="1" dirty="0" err="1">
                <a:solidFill>
                  <a:srgbClr val="BB6688"/>
                </a:solidFill>
                <a:latin typeface=""/>
              </a:rPr>
              <a:t>d</a:t>
            </a:r>
            <a:r>
              <a:rPr lang="mr-IN" sz="1100" b="1" dirty="0">
                <a:solidFill>
                  <a:srgbClr val="BA2121"/>
                </a:solidFill>
                <a:latin typeface=""/>
              </a:rPr>
              <a:t>')</a:t>
            </a:r>
          </a:p>
          <a:p>
            <a:r>
              <a:rPr lang="en-US" sz="1100" dirty="0" smtClean="0">
                <a:latin typeface=""/>
              </a:rPr>
              <a:t>    </a:t>
            </a:r>
            <a:r>
              <a:rPr lang="mr-IN" sz="1100" dirty="0" err="1" smtClean="0">
                <a:latin typeface=""/>
              </a:rPr>
              <a:t>row</a:t>
            </a:r>
            <a:r>
              <a:rPr lang="mr-IN" sz="1100" dirty="0" smtClean="0">
                <a:latin typeface=""/>
              </a:rPr>
              <a:t> 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stock_df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[(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stock_df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[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Date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'] </a:t>
            </a:r>
            <a:r>
              <a:rPr lang="mr-IN" sz="1100" dirty="0" smtClean="0">
                <a:solidFill>
                  <a:srgbClr val="666666"/>
                </a:solidFill>
                <a:latin typeface=""/>
              </a:rPr>
              <a:t>==</a:t>
            </a:r>
            <a:r>
              <a:rPr lang="en-US" sz="1100" dirty="0" smtClean="0">
                <a:solidFill>
                  <a:srgbClr val="666666"/>
                </a:solidFill>
                <a:latin typeface=""/>
              </a:rPr>
              <a:t> </a:t>
            </a:r>
            <a:r>
              <a:rPr lang="mr-IN" sz="1100" dirty="0" err="1" smtClean="0">
                <a:latin typeface=""/>
              </a:rPr>
              <a:t>stock_price</a:t>
            </a:r>
            <a:r>
              <a:rPr lang="mr-IN" sz="1100" dirty="0">
                <a:latin typeface=""/>
              </a:rPr>
              <a:t>)][</a:t>
            </a:r>
            <a:r>
              <a:rPr lang="mr-IN" sz="1100" dirty="0" err="1">
                <a:latin typeface=""/>
              </a:rPr>
              <a:t>ticker</a:t>
            </a:r>
            <a:r>
              <a:rPr lang="mr-IN" sz="1100" dirty="0">
                <a:latin typeface=""/>
              </a:rPr>
              <a:t>]</a:t>
            </a:r>
          </a:p>
          <a:p>
            <a:r>
              <a:rPr lang="en-US" sz="1100" dirty="0" smtClean="0">
                <a:latin typeface=""/>
              </a:rPr>
              <a:t>    </a:t>
            </a:r>
            <a:r>
              <a:rPr lang="mr-IN" sz="1100" dirty="0" err="1" smtClean="0">
                <a:latin typeface=""/>
              </a:rPr>
              <a:t>stock_price</a:t>
            </a:r>
            <a:r>
              <a:rPr lang="mr-IN" sz="1100" dirty="0" smtClean="0">
                <a:latin typeface=""/>
              </a:rPr>
              <a:t> 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mr-IN" sz="1100" dirty="0" err="1">
                <a:solidFill>
                  <a:srgbClr val="008000"/>
                </a:solidFill>
                <a:latin typeface=""/>
              </a:rPr>
              <a:t>round</a:t>
            </a:r>
            <a:r>
              <a:rPr lang="mr-IN" sz="1100" dirty="0">
                <a:solidFill>
                  <a:srgbClr val="008000"/>
                </a:solidFill>
                <a:latin typeface=""/>
              </a:rPr>
              <a:t>(</a:t>
            </a:r>
            <a:r>
              <a:rPr lang="mr-IN" sz="1100" dirty="0" err="1">
                <a:solidFill>
                  <a:srgbClr val="008000"/>
                </a:solidFill>
                <a:latin typeface=""/>
              </a:rPr>
              <a:t>float</a:t>
            </a:r>
            <a:r>
              <a:rPr lang="mr-IN" sz="1100" dirty="0">
                <a:solidFill>
                  <a:srgbClr val="008000"/>
                </a:solidFill>
                <a:latin typeface=""/>
              </a:rPr>
              <a:t>(</a:t>
            </a:r>
            <a:r>
              <a:rPr lang="mr-IN" sz="1100" dirty="0" err="1">
                <a:solidFill>
                  <a:srgbClr val="008000"/>
                </a:solidFill>
                <a:latin typeface=""/>
              </a:rPr>
              <a:t>row</a:t>
            </a:r>
            <a:r>
              <a:rPr lang="mr-IN" sz="1100" dirty="0">
                <a:solidFill>
                  <a:srgbClr val="008000"/>
                </a:solidFill>
                <a:latin typeface=""/>
              </a:rPr>
              <a:t>), 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2)</a:t>
            </a:r>
          </a:p>
          <a:p>
            <a:r>
              <a:rPr lang="mr-IN" sz="1100" b="1" dirty="0" err="1" smtClean="0">
                <a:solidFill>
                  <a:srgbClr val="008000"/>
                </a:solidFill>
                <a:latin typeface=""/>
              </a:rPr>
              <a:t>except</a:t>
            </a:r>
            <a:r>
              <a:rPr lang="mr-IN" sz="1100" b="1" dirty="0" smtClean="0">
                <a:solidFill>
                  <a:srgbClr val="008000"/>
                </a:solidFill>
                <a:latin typeface=""/>
              </a:rPr>
              <a:t> </a:t>
            </a:r>
            <a:r>
              <a:rPr lang="mr-IN" sz="1100" b="1" dirty="0" err="1">
                <a:solidFill>
                  <a:srgbClr val="D2413A"/>
                </a:solidFill>
                <a:latin typeface=""/>
              </a:rPr>
              <a:t>Exception</a:t>
            </a:r>
            <a:r>
              <a:rPr lang="mr-IN" sz="1100" b="1" dirty="0">
                <a:solidFill>
                  <a:srgbClr val="D2413A"/>
                </a:solidFill>
                <a:latin typeface=""/>
              </a:rPr>
              <a:t> </a:t>
            </a:r>
            <a:r>
              <a:rPr lang="mr-IN" sz="1100" b="1" dirty="0" err="1">
                <a:solidFill>
                  <a:srgbClr val="008000"/>
                </a:solidFill>
                <a:latin typeface=""/>
              </a:rPr>
              <a:t>as</a:t>
            </a:r>
            <a:r>
              <a:rPr lang="mr-IN" sz="1100" b="1" dirty="0">
                <a:solidFill>
                  <a:srgbClr val="008000"/>
                </a:solidFill>
                <a:latin typeface=""/>
              </a:rPr>
              <a:t> </a:t>
            </a:r>
            <a:r>
              <a:rPr lang="mr-IN" sz="1100" b="1" dirty="0" err="1">
                <a:solidFill>
                  <a:srgbClr val="008000"/>
                </a:solidFill>
                <a:latin typeface=""/>
              </a:rPr>
              <a:t>e</a:t>
            </a:r>
            <a:r>
              <a:rPr lang="mr-IN" sz="1100" b="1" dirty="0">
                <a:solidFill>
                  <a:srgbClr val="008000"/>
                </a:solidFill>
                <a:latin typeface=""/>
              </a:rPr>
              <a:t>:</a:t>
            </a:r>
          </a:p>
          <a:p>
            <a:r>
              <a:rPr lang="en-US" sz="1100" b="1" dirty="0" smtClean="0">
                <a:solidFill>
                  <a:srgbClr val="008000"/>
                </a:solidFill>
                <a:latin typeface=""/>
              </a:rPr>
              <a:t>    </a:t>
            </a:r>
            <a:r>
              <a:rPr lang="mr-IN" sz="1100" b="1" dirty="0" err="1" smtClean="0">
                <a:solidFill>
                  <a:srgbClr val="008000"/>
                </a:solidFill>
                <a:latin typeface=""/>
              </a:rPr>
              <a:t>try</a:t>
            </a:r>
            <a:r>
              <a:rPr lang="mr-IN" sz="1100" b="1" dirty="0">
                <a:solidFill>
                  <a:srgbClr val="008000"/>
                </a:solidFill>
                <a:latin typeface=""/>
              </a:rPr>
              <a:t>:</a:t>
            </a:r>
          </a:p>
          <a:p>
            <a:r>
              <a:rPr lang="en-US" sz="1100" dirty="0" smtClean="0">
                <a:latin typeface=""/>
              </a:rPr>
              <a:t>        </a:t>
            </a:r>
            <a:r>
              <a:rPr lang="mr-IN" sz="1100" dirty="0" err="1" smtClean="0">
                <a:latin typeface=""/>
              </a:rPr>
              <a:t>stock_price</a:t>
            </a:r>
            <a:r>
              <a:rPr lang="mr-IN" sz="1100" dirty="0" smtClean="0">
                <a:latin typeface=""/>
              </a:rPr>
              <a:t> 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mr-IN" sz="1100" dirty="0" err="1" smtClean="0">
                <a:solidFill>
                  <a:srgbClr val="666666"/>
                </a:solidFill>
                <a:latin typeface=""/>
              </a:rPr>
              <a:t>datetime.fromtimestamp</a:t>
            </a:r>
            <a:r>
              <a:rPr lang="mr-IN" sz="1100" dirty="0" smtClean="0">
                <a:solidFill>
                  <a:srgbClr val="666666"/>
                </a:solidFill>
                <a:latin typeface=""/>
              </a:rPr>
              <a:t>(</a:t>
            </a:r>
            <a:r>
              <a:rPr lang="mr-IN" sz="1100" dirty="0" err="1" smtClean="0">
                <a:latin typeface=""/>
              </a:rPr>
              <a:t>unix_time</a:t>
            </a:r>
            <a:r>
              <a:rPr lang="mr-IN" sz="1100" dirty="0" smtClean="0">
                <a:latin typeface=""/>
              </a:rPr>
              <a:t> 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- 259200).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strftime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(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'%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Y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-%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m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-</a:t>
            </a:r>
            <a:r>
              <a:rPr lang="mr-IN" sz="1100" b="1" dirty="0">
                <a:solidFill>
                  <a:srgbClr val="BB6688"/>
                </a:solidFill>
                <a:latin typeface=""/>
              </a:rPr>
              <a:t>%</a:t>
            </a:r>
            <a:r>
              <a:rPr lang="mr-IN" sz="1100" b="1" dirty="0" err="1">
                <a:solidFill>
                  <a:srgbClr val="BB6688"/>
                </a:solidFill>
                <a:latin typeface=""/>
              </a:rPr>
              <a:t>d</a:t>
            </a:r>
            <a:r>
              <a:rPr lang="mr-IN" sz="1100" b="1" dirty="0">
                <a:solidFill>
                  <a:srgbClr val="BA2121"/>
                </a:solidFill>
                <a:latin typeface=""/>
              </a:rPr>
              <a:t>')</a:t>
            </a:r>
          </a:p>
          <a:p>
            <a:r>
              <a:rPr lang="en-US" sz="1100" dirty="0" smtClean="0">
                <a:latin typeface=""/>
              </a:rPr>
              <a:t>        </a:t>
            </a:r>
            <a:r>
              <a:rPr lang="mr-IN" sz="1100" dirty="0" err="1" smtClean="0">
                <a:latin typeface=""/>
              </a:rPr>
              <a:t>row</a:t>
            </a:r>
            <a:r>
              <a:rPr lang="mr-IN" sz="1100" dirty="0" smtClean="0">
                <a:latin typeface=""/>
              </a:rPr>
              <a:t> 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stock_df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[(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stock_df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[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Date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'] </a:t>
            </a:r>
            <a:r>
              <a:rPr lang="mr-IN" sz="1100" dirty="0" smtClean="0">
                <a:solidFill>
                  <a:srgbClr val="666666"/>
                </a:solidFill>
                <a:latin typeface=""/>
              </a:rPr>
              <a:t>==</a:t>
            </a:r>
            <a:r>
              <a:rPr lang="en-US" sz="1100" dirty="0" smtClean="0">
                <a:solidFill>
                  <a:srgbClr val="666666"/>
                </a:solidFill>
                <a:latin typeface=""/>
              </a:rPr>
              <a:t> </a:t>
            </a:r>
            <a:r>
              <a:rPr lang="mr-IN" sz="1100" dirty="0" err="1" smtClean="0">
                <a:latin typeface=""/>
              </a:rPr>
              <a:t>stock_price</a:t>
            </a:r>
            <a:r>
              <a:rPr lang="mr-IN" sz="1100" dirty="0">
                <a:latin typeface=""/>
              </a:rPr>
              <a:t>)][</a:t>
            </a:r>
            <a:r>
              <a:rPr lang="mr-IN" sz="1100" dirty="0" err="1">
                <a:latin typeface=""/>
              </a:rPr>
              <a:t>ticker</a:t>
            </a:r>
            <a:r>
              <a:rPr lang="mr-IN" sz="1100" dirty="0">
                <a:latin typeface=""/>
              </a:rPr>
              <a:t>]</a:t>
            </a:r>
          </a:p>
          <a:p>
            <a:r>
              <a:rPr lang="en-US" sz="1100" dirty="0" smtClean="0">
                <a:latin typeface=""/>
              </a:rPr>
              <a:t>        </a:t>
            </a:r>
            <a:r>
              <a:rPr lang="mr-IN" sz="1100" dirty="0" err="1" smtClean="0">
                <a:latin typeface=""/>
              </a:rPr>
              <a:t>stock_price</a:t>
            </a:r>
            <a:r>
              <a:rPr lang="mr-IN" sz="1100" dirty="0" smtClean="0">
                <a:latin typeface=""/>
              </a:rPr>
              <a:t> 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mr-IN" sz="1100" dirty="0" err="1">
                <a:solidFill>
                  <a:srgbClr val="008000"/>
                </a:solidFill>
                <a:latin typeface=""/>
              </a:rPr>
              <a:t>round</a:t>
            </a:r>
            <a:r>
              <a:rPr lang="mr-IN" sz="1100" dirty="0">
                <a:solidFill>
                  <a:srgbClr val="008000"/>
                </a:solidFill>
                <a:latin typeface=""/>
              </a:rPr>
              <a:t>(</a:t>
            </a:r>
            <a:r>
              <a:rPr lang="mr-IN" sz="1100" dirty="0" err="1">
                <a:solidFill>
                  <a:srgbClr val="008000"/>
                </a:solidFill>
                <a:latin typeface=""/>
              </a:rPr>
              <a:t>float</a:t>
            </a:r>
            <a:r>
              <a:rPr lang="mr-IN" sz="1100" dirty="0">
                <a:solidFill>
                  <a:srgbClr val="008000"/>
                </a:solidFill>
                <a:latin typeface=""/>
              </a:rPr>
              <a:t>(</a:t>
            </a:r>
            <a:r>
              <a:rPr lang="mr-IN" sz="1100" dirty="0" err="1">
                <a:solidFill>
                  <a:srgbClr val="008000"/>
                </a:solidFill>
                <a:latin typeface=""/>
              </a:rPr>
              <a:t>row</a:t>
            </a:r>
            <a:r>
              <a:rPr lang="mr-IN" sz="1100" dirty="0">
                <a:solidFill>
                  <a:srgbClr val="008000"/>
                </a:solidFill>
                <a:latin typeface=""/>
              </a:rPr>
              <a:t>), 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2)</a:t>
            </a:r>
          </a:p>
          <a:p>
            <a:r>
              <a:rPr lang="en-US" sz="1100" b="1" dirty="0" smtClean="0">
                <a:solidFill>
                  <a:srgbClr val="008000"/>
                </a:solidFill>
                <a:latin typeface=""/>
              </a:rPr>
              <a:t>    </a:t>
            </a:r>
            <a:r>
              <a:rPr lang="mr-IN" sz="1100" b="1" dirty="0" err="1" smtClean="0">
                <a:solidFill>
                  <a:srgbClr val="008000"/>
                </a:solidFill>
                <a:latin typeface=""/>
              </a:rPr>
              <a:t>except</a:t>
            </a:r>
            <a:r>
              <a:rPr lang="mr-IN" sz="1100" b="1" dirty="0" smtClean="0">
                <a:solidFill>
                  <a:srgbClr val="008000"/>
                </a:solidFill>
                <a:latin typeface=""/>
              </a:rPr>
              <a:t> </a:t>
            </a:r>
            <a:r>
              <a:rPr lang="mr-IN" sz="1100" b="1" dirty="0" err="1">
                <a:solidFill>
                  <a:srgbClr val="D2413A"/>
                </a:solidFill>
                <a:latin typeface=""/>
              </a:rPr>
              <a:t>Exception</a:t>
            </a:r>
            <a:r>
              <a:rPr lang="mr-IN" sz="1100" b="1" dirty="0">
                <a:solidFill>
                  <a:srgbClr val="D2413A"/>
                </a:solidFill>
                <a:latin typeface=""/>
              </a:rPr>
              <a:t> </a:t>
            </a:r>
            <a:r>
              <a:rPr lang="mr-IN" sz="1100" b="1" dirty="0" err="1">
                <a:solidFill>
                  <a:srgbClr val="008000"/>
                </a:solidFill>
                <a:latin typeface=""/>
              </a:rPr>
              <a:t>as</a:t>
            </a:r>
            <a:r>
              <a:rPr lang="mr-IN" sz="1100" b="1" dirty="0">
                <a:solidFill>
                  <a:srgbClr val="008000"/>
                </a:solidFill>
                <a:latin typeface=""/>
              </a:rPr>
              <a:t> </a:t>
            </a:r>
            <a:r>
              <a:rPr lang="mr-IN" sz="1100" b="1" dirty="0" err="1">
                <a:solidFill>
                  <a:srgbClr val="008000"/>
                </a:solidFill>
                <a:latin typeface=""/>
              </a:rPr>
              <a:t>e</a:t>
            </a:r>
            <a:r>
              <a:rPr lang="mr-IN" sz="1100" b="1" dirty="0">
                <a:solidFill>
                  <a:srgbClr val="008000"/>
                </a:solidFill>
                <a:latin typeface=""/>
              </a:rPr>
              <a:t>:</a:t>
            </a:r>
          </a:p>
          <a:p>
            <a:r>
              <a:rPr lang="en-US" sz="1100" b="1" dirty="0" smtClean="0">
                <a:solidFill>
                  <a:srgbClr val="008000"/>
                </a:solidFill>
                <a:latin typeface=""/>
              </a:rPr>
              <a:t>        </a:t>
            </a:r>
            <a:r>
              <a:rPr lang="mr-IN" sz="1100" b="1" dirty="0" err="1" smtClean="0">
                <a:solidFill>
                  <a:srgbClr val="008000"/>
                </a:solidFill>
                <a:latin typeface=""/>
              </a:rPr>
              <a:t>print</a:t>
            </a:r>
            <a:r>
              <a:rPr lang="mr-IN" sz="1100" b="1" dirty="0">
                <a:solidFill>
                  <a:srgbClr val="008000"/>
                </a:solidFill>
                <a:latin typeface=""/>
              </a:rPr>
              <a:t>(</a:t>
            </a:r>
            <a:r>
              <a:rPr lang="mr-IN" sz="1100" b="1" dirty="0">
                <a:solidFill>
                  <a:srgbClr val="BA2121"/>
                </a:solidFill>
                <a:latin typeface=""/>
              </a:rPr>
              <a:t>'ERROR IN SECTION 4: ', </a:t>
            </a:r>
            <a:r>
              <a:rPr lang="mr-IN" sz="1100" b="1" dirty="0" err="1">
                <a:solidFill>
                  <a:srgbClr val="BA2121"/>
                </a:solidFill>
                <a:latin typeface=""/>
              </a:rPr>
              <a:t>ticker</a:t>
            </a:r>
            <a:r>
              <a:rPr lang="mr-IN" sz="1100" b="1" dirty="0">
                <a:solidFill>
                  <a:srgbClr val="BA2121"/>
                </a:solidFill>
                <a:latin typeface=""/>
              </a:rPr>
              <a:t>, </a:t>
            </a:r>
            <a:r>
              <a:rPr lang="mr-IN" sz="1100" b="1" dirty="0" err="1">
                <a:solidFill>
                  <a:srgbClr val="008000"/>
                </a:solidFill>
                <a:latin typeface=""/>
              </a:rPr>
              <a:t>str</a:t>
            </a:r>
            <a:r>
              <a:rPr lang="mr-IN" sz="1100" b="1" dirty="0">
                <a:solidFill>
                  <a:srgbClr val="008000"/>
                </a:solidFill>
                <a:latin typeface=""/>
              </a:rPr>
              <a:t>(</a:t>
            </a:r>
            <a:r>
              <a:rPr lang="mr-IN" sz="1100" b="1" dirty="0" err="1">
                <a:solidFill>
                  <a:srgbClr val="008000"/>
                </a:solidFill>
                <a:latin typeface=""/>
              </a:rPr>
              <a:t>e</a:t>
            </a:r>
            <a:r>
              <a:rPr lang="mr-IN" sz="1100" b="1" dirty="0">
                <a:solidFill>
                  <a:srgbClr val="008000"/>
                </a:solidFill>
                <a:latin typeface=""/>
              </a:rPr>
              <a:t>))</a:t>
            </a:r>
            <a:endParaRPr lang="en-US" sz="11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67153-E9C6-4609-B45C-83C90DFD383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377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Methods, Models, and Analysis</a:t>
            </a:r>
            <a:endParaRPr lang="en-US" sz="4000" dirty="0"/>
          </a:p>
        </p:txBody>
      </p:sp>
      <p:pic>
        <p:nvPicPr>
          <p:cNvPr id="4" name="Picture 2" descr="http://static-assets.generalassemb.ly/logos/generalassembly-open-grap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466" y="0"/>
            <a:ext cx="1523534" cy="79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H="1" flipV="1">
            <a:off x="175260" y="1134208"/>
            <a:ext cx="11841480" cy="26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83173" y="1310054"/>
            <a:ext cx="5870448" cy="5547946"/>
          </a:xfrm>
        </p:spPr>
        <p:txBody>
          <a:bodyPr>
            <a:normAutofit/>
          </a:bodyPr>
          <a:lstStyle/>
          <a:p>
            <a:r>
              <a:rPr lang="en-US" dirty="0" smtClean="0"/>
              <a:t>A few variables must now be addressed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err="1" smtClean="0"/>
              <a:t>p_change</a:t>
            </a:r>
            <a:r>
              <a:rPr lang="en-US" dirty="0" smtClean="0"/>
              <a:t> was defined as the price delta of the security or SPY 1 year in the future</a:t>
            </a:r>
          </a:p>
          <a:p>
            <a:pPr lvl="1"/>
            <a:r>
              <a:rPr lang="en-US" dirty="0" smtClean="0"/>
              <a:t>So, if this security was purchased and sold after a year, how much would money would be made or lost?</a:t>
            </a:r>
          </a:p>
          <a:p>
            <a:r>
              <a:rPr lang="en-US" dirty="0" smtClean="0"/>
              <a:t>Classify the dataset with this variable</a:t>
            </a:r>
          </a:p>
          <a:p>
            <a:pPr lvl="1"/>
            <a:r>
              <a:rPr lang="en-US" dirty="0" smtClean="0"/>
              <a:t>The adjacent figure shows that in order to be classified as ‘outperform’ the security must have returned 5% more than the SPY</a:t>
            </a:r>
          </a:p>
          <a:p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6146292" y="1310054"/>
            <a:ext cx="5870448" cy="517064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mr-IN" sz="1100" dirty="0" smtClean="0">
                <a:latin typeface=""/>
              </a:rPr>
              <a:t> </a:t>
            </a:r>
            <a:r>
              <a:rPr lang="mr-IN" sz="1100" dirty="0" err="1">
                <a:latin typeface=""/>
              </a:rPr>
              <a:t>stock_p_change</a:t>
            </a:r>
            <a:r>
              <a:rPr lang="mr-IN" sz="1100" dirty="0">
                <a:latin typeface=""/>
              </a:rPr>
              <a:t> 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mr-IN" sz="1100" dirty="0" err="1">
                <a:solidFill>
                  <a:srgbClr val="008000"/>
                </a:solidFill>
                <a:latin typeface=""/>
              </a:rPr>
              <a:t>round</a:t>
            </a:r>
            <a:r>
              <a:rPr lang="mr-IN" sz="1100" dirty="0">
                <a:solidFill>
                  <a:srgbClr val="008000"/>
                </a:solidFill>
                <a:latin typeface=""/>
              </a:rPr>
              <a:t>(((stock_1y_value 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- 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stock_price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) /</a:t>
            </a:r>
          </a:p>
          <a:p>
            <a:r>
              <a:rPr lang="mr-IN" sz="1100" dirty="0">
                <a:latin typeface=""/>
              </a:rPr>
              <a:t>                                           </a:t>
            </a:r>
            <a:r>
              <a:rPr lang="mr-IN" sz="1100" dirty="0" err="1">
                <a:latin typeface=""/>
              </a:rPr>
              <a:t>stock_price</a:t>
            </a:r>
            <a:r>
              <a:rPr lang="mr-IN" sz="1100" dirty="0">
                <a:latin typeface=""/>
              </a:rPr>
              <a:t> 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* 100.0), 2)</a:t>
            </a:r>
          </a:p>
          <a:p>
            <a:endParaRPr lang="en-US" sz="1100" dirty="0" smtClean="0">
              <a:latin typeface=""/>
            </a:endParaRPr>
          </a:p>
          <a:p>
            <a:r>
              <a:rPr lang="mr-IN" sz="1100" dirty="0" smtClean="0">
                <a:latin typeface=""/>
              </a:rPr>
              <a:t>sp500_p_change 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mr-IN" sz="1100" dirty="0" err="1">
                <a:solidFill>
                  <a:srgbClr val="008000"/>
                </a:solidFill>
                <a:latin typeface=""/>
              </a:rPr>
              <a:t>round</a:t>
            </a:r>
            <a:r>
              <a:rPr lang="mr-IN" sz="1100" dirty="0">
                <a:solidFill>
                  <a:srgbClr val="008000"/>
                </a:solidFill>
                <a:latin typeface=""/>
              </a:rPr>
              <a:t>(((sp500_1y_value 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- sp500_value) /</a:t>
            </a:r>
          </a:p>
          <a:p>
            <a:r>
              <a:rPr lang="mr-IN" sz="1100" dirty="0">
                <a:latin typeface=""/>
              </a:rPr>
              <a:t>                                           sp500_value 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* 100.0), 2)</a:t>
            </a:r>
          </a:p>
          <a:p>
            <a:endParaRPr lang="mr-IN" sz="1100" dirty="0">
              <a:latin typeface=""/>
            </a:endParaRPr>
          </a:p>
          <a:p>
            <a:r>
              <a:rPr lang="mr-IN" sz="1100" dirty="0" err="1" smtClean="0">
                <a:latin typeface=""/>
              </a:rPr>
              <a:t>difference</a:t>
            </a:r>
            <a:r>
              <a:rPr lang="mr-IN" sz="1100" dirty="0" smtClean="0">
                <a:latin typeface=""/>
              </a:rPr>
              <a:t> 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stock_p_change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 - sp500_p_change</a:t>
            </a:r>
          </a:p>
          <a:p>
            <a:endParaRPr lang="mr-IN" sz="1100" dirty="0">
              <a:latin typeface=""/>
            </a:endParaRPr>
          </a:p>
          <a:p>
            <a:r>
              <a:rPr lang="mr-IN" sz="1100" b="1" dirty="0" err="1" smtClean="0">
                <a:solidFill>
                  <a:srgbClr val="008000"/>
                </a:solidFill>
                <a:latin typeface=""/>
              </a:rPr>
              <a:t>if</a:t>
            </a:r>
            <a:r>
              <a:rPr lang="mr-IN" sz="1100" b="1" dirty="0" smtClean="0">
                <a:solidFill>
                  <a:srgbClr val="008000"/>
                </a:solidFill>
                <a:latin typeface=""/>
              </a:rPr>
              <a:t> </a:t>
            </a:r>
            <a:r>
              <a:rPr lang="mr-IN" sz="1100" b="1" dirty="0" err="1">
                <a:solidFill>
                  <a:srgbClr val="008000"/>
                </a:solidFill>
                <a:latin typeface=""/>
              </a:rPr>
              <a:t>difference</a:t>
            </a:r>
            <a:r>
              <a:rPr lang="mr-IN" sz="1100" b="1" dirty="0">
                <a:solidFill>
                  <a:srgbClr val="008000"/>
                </a:solidFill>
                <a:latin typeface=""/>
              </a:rPr>
              <a:t> </a:t>
            </a:r>
            <a:r>
              <a:rPr lang="mr-IN" sz="1100" b="1" dirty="0">
                <a:solidFill>
                  <a:srgbClr val="666666"/>
                </a:solidFill>
                <a:latin typeface=""/>
              </a:rPr>
              <a:t>&gt; 5:</a:t>
            </a:r>
          </a:p>
          <a:p>
            <a:r>
              <a:rPr lang="en-US" sz="1100" dirty="0" smtClean="0">
                <a:latin typeface=""/>
              </a:rPr>
              <a:t>    </a:t>
            </a:r>
            <a:r>
              <a:rPr lang="mr-IN" sz="1100" dirty="0" err="1" smtClean="0">
                <a:latin typeface=""/>
              </a:rPr>
              <a:t>status</a:t>
            </a:r>
            <a:r>
              <a:rPr lang="mr-IN" sz="1100" dirty="0" smtClean="0">
                <a:latin typeface=""/>
              </a:rPr>
              <a:t> 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mr-IN" sz="1100" dirty="0" smtClean="0">
                <a:solidFill>
                  <a:srgbClr val="BA2121"/>
                </a:solidFill>
                <a:latin typeface=""/>
              </a:rPr>
              <a:t>'</a:t>
            </a:r>
            <a:r>
              <a:rPr lang="mr-IN" sz="1100" dirty="0" err="1" smtClean="0">
                <a:solidFill>
                  <a:srgbClr val="BA2121"/>
                </a:solidFill>
                <a:latin typeface=""/>
              </a:rPr>
              <a:t>outperform</a:t>
            </a:r>
            <a:r>
              <a:rPr lang="mr-IN" sz="1100" dirty="0" smtClean="0">
                <a:solidFill>
                  <a:srgbClr val="BA2121"/>
                </a:solidFill>
                <a:latin typeface=""/>
              </a:rPr>
              <a:t>’</a:t>
            </a:r>
            <a:endParaRPr lang="mr-IN" sz="1100" dirty="0">
              <a:solidFill>
                <a:srgbClr val="BA2121"/>
              </a:solidFill>
              <a:latin typeface=""/>
            </a:endParaRPr>
          </a:p>
          <a:p>
            <a:r>
              <a:rPr lang="mr-IN" sz="1100" b="1" dirty="0" err="1" smtClean="0">
                <a:solidFill>
                  <a:srgbClr val="008000"/>
                </a:solidFill>
                <a:latin typeface=""/>
              </a:rPr>
              <a:t>else</a:t>
            </a:r>
            <a:r>
              <a:rPr lang="mr-IN" sz="1100" b="1" dirty="0">
                <a:solidFill>
                  <a:srgbClr val="008000"/>
                </a:solidFill>
                <a:latin typeface=""/>
              </a:rPr>
              <a:t>:</a:t>
            </a:r>
          </a:p>
          <a:p>
            <a:r>
              <a:rPr lang="en-US" sz="1100" dirty="0" smtClean="0">
                <a:latin typeface=""/>
              </a:rPr>
              <a:t>    </a:t>
            </a:r>
            <a:r>
              <a:rPr lang="mr-IN" sz="1100" dirty="0" err="1" smtClean="0">
                <a:latin typeface=""/>
              </a:rPr>
              <a:t>status</a:t>
            </a:r>
            <a:r>
              <a:rPr lang="mr-IN" sz="1100" dirty="0" smtClean="0">
                <a:latin typeface=""/>
              </a:rPr>
              <a:t> 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underperform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</a:t>
            </a:r>
          </a:p>
          <a:p>
            <a:endParaRPr lang="mr-IN" sz="1100" dirty="0">
              <a:latin typeface=""/>
            </a:endParaRPr>
          </a:p>
          <a:p>
            <a:r>
              <a:rPr lang="mr-IN" sz="1100" b="1" dirty="0" err="1" smtClean="0">
                <a:solidFill>
                  <a:srgbClr val="008000"/>
                </a:solidFill>
                <a:latin typeface=""/>
              </a:rPr>
              <a:t>if</a:t>
            </a:r>
            <a:r>
              <a:rPr lang="mr-IN" sz="1100" b="1" dirty="0" smtClean="0">
                <a:solidFill>
                  <a:srgbClr val="008000"/>
                </a:solidFill>
                <a:latin typeface=""/>
              </a:rPr>
              <a:t> </a:t>
            </a:r>
            <a:r>
              <a:rPr lang="mr-IN" sz="1100" b="1" dirty="0" err="1">
                <a:solidFill>
                  <a:srgbClr val="008000"/>
                </a:solidFill>
                <a:latin typeface=""/>
              </a:rPr>
              <a:t>value_list</a:t>
            </a:r>
            <a:r>
              <a:rPr lang="mr-IN" sz="1100" b="1" dirty="0" err="1">
                <a:solidFill>
                  <a:srgbClr val="666666"/>
                </a:solidFill>
                <a:latin typeface=""/>
              </a:rPr>
              <a:t>.count</a:t>
            </a:r>
            <a:r>
              <a:rPr lang="mr-IN" sz="1100" b="1" dirty="0">
                <a:solidFill>
                  <a:srgbClr val="666666"/>
                </a:solidFill>
                <a:latin typeface=""/>
              </a:rPr>
              <a:t>(</a:t>
            </a:r>
            <a:r>
              <a:rPr lang="mr-IN" sz="1100" b="1" dirty="0">
                <a:solidFill>
                  <a:srgbClr val="BA2121"/>
                </a:solidFill>
                <a:latin typeface=""/>
              </a:rPr>
              <a:t>'</a:t>
            </a:r>
            <a:r>
              <a:rPr lang="mr-IN" sz="1100" b="1" dirty="0" err="1">
                <a:solidFill>
                  <a:srgbClr val="BA2121"/>
                </a:solidFill>
                <a:latin typeface=""/>
              </a:rPr>
              <a:t>N</a:t>
            </a:r>
            <a:r>
              <a:rPr lang="mr-IN" sz="1100" b="1" dirty="0">
                <a:solidFill>
                  <a:srgbClr val="BA2121"/>
                </a:solidFill>
                <a:latin typeface=""/>
              </a:rPr>
              <a:t>/</a:t>
            </a:r>
            <a:r>
              <a:rPr lang="mr-IN" sz="1100" b="1" dirty="0" err="1">
                <a:solidFill>
                  <a:srgbClr val="BA2121"/>
                </a:solidFill>
                <a:latin typeface=""/>
              </a:rPr>
              <a:t>A</a:t>
            </a:r>
            <a:r>
              <a:rPr lang="mr-IN" sz="1100" b="1" dirty="0">
                <a:solidFill>
                  <a:srgbClr val="BA2121"/>
                </a:solidFill>
                <a:latin typeface=""/>
              </a:rPr>
              <a:t>') </a:t>
            </a:r>
            <a:r>
              <a:rPr lang="mr-IN" sz="1100" b="1" dirty="0">
                <a:solidFill>
                  <a:srgbClr val="666666"/>
                </a:solidFill>
                <a:latin typeface=""/>
              </a:rPr>
              <a:t>&gt; 0:</a:t>
            </a:r>
          </a:p>
          <a:p>
            <a:r>
              <a:rPr lang="en-US" sz="1100" b="1" dirty="0" smtClean="0">
                <a:solidFill>
                  <a:srgbClr val="008000"/>
                </a:solidFill>
                <a:latin typeface=""/>
              </a:rPr>
              <a:t>    </a:t>
            </a:r>
            <a:r>
              <a:rPr lang="mr-IN" sz="1100" b="1" dirty="0" err="1" smtClean="0">
                <a:solidFill>
                  <a:srgbClr val="008000"/>
                </a:solidFill>
                <a:latin typeface=""/>
              </a:rPr>
              <a:t>pass</a:t>
            </a:r>
            <a:endParaRPr lang="en-US" sz="1100" b="1" dirty="0" smtClean="0">
              <a:solidFill>
                <a:srgbClr val="008000"/>
              </a:solidFill>
              <a:latin typeface=""/>
            </a:endParaRPr>
          </a:p>
          <a:p>
            <a:endParaRPr lang="en-US" sz="1100" b="1" dirty="0">
              <a:solidFill>
                <a:srgbClr val="008000"/>
              </a:solidFill>
              <a:latin typeface=""/>
            </a:endParaRPr>
          </a:p>
          <a:p>
            <a:endParaRPr lang="en-US" sz="1100" b="1" dirty="0" smtClean="0">
              <a:solidFill>
                <a:srgbClr val="008000"/>
              </a:solidFill>
              <a:latin typeface=""/>
            </a:endParaRPr>
          </a:p>
          <a:p>
            <a:endParaRPr lang="en-US" sz="1100" b="1" dirty="0">
              <a:solidFill>
                <a:srgbClr val="008000"/>
              </a:solidFill>
              <a:latin typeface=""/>
            </a:endParaRPr>
          </a:p>
          <a:p>
            <a:endParaRPr lang="en-US" sz="1100" b="1" dirty="0" smtClean="0">
              <a:solidFill>
                <a:srgbClr val="008000"/>
              </a:solidFill>
              <a:latin typeface=""/>
            </a:endParaRPr>
          </a:p>
          <a:p>
            <a:endParaRPr lang="en-US" sz="1100" b="1" dirty="0">
              <a:solidFill>
                <a:srgbClr val="008000"/>
              </a:solidFill>
              <a:latin typeface=""/>
            </a:endParaRPr>
          </a:p>
          <a:p>
            <a:endParaRPr lang="en-US" sz="1100" b="1" dirty="0" smtClean="0">
              <a:solidFill>
                <a:srgbClr val="008000"/>
              </a:solidFill>
              <a:latin typeface=""/>
            </a:endParaRPr>
          </a:p>
          <a:p>
            <a:endParaRPr lang="en-US" sz="1100" b="1" dirty="0">
              <a:solidFill>
                <a:srgbClr val="008000"/>
              </a:solidFill>
              <a:latin typeface=""/>
            </a:endParaRPr>
          </a:p>
          <a:p>
            <a:endParaRPr lang="en-US" sz="1100" b="1" dirty="0" smtClean="0">
              <a:solidFill>
                <a:srgbClr val="008000"/>
              </a:solidFill>
              <a:latin typeface=""/>
            </a:endParaRPr>
          </a:p>
          <a:p>
            <a:endParaRPr lang="en-US" sz="1100" b="1" dirty="0">
              <a:solidFill>
                <a:srgbClr val="008000"/>
              </a:solidFill>
              <a:latin typeface=""/>
            </a:endParaRPr>
          </a:p>
          <a:p>
            <a:endParaRPr lang="en-US" sz="1100" b="1" dirty="0" smtClean="0">
              <a:solidFill>
                <a:srgbClr val="008000"/>
              </a:solidFill>
              <a:latin typeface=""/>
            </a:endParaRPr>
          </a:p>
          <a:p>
            <a:endParaRPr lang="en-US" sz="1100" b="1" dirty="0">
              <a:solidFill>
                <a:srgbClr val="008000"/>
              </a:solidFill>
              <a:latin typeface=""/>
            </a:endParaRPr>
          </a:p>
          <a:p>
            <a:endParaRPr lang="en-US" sz="1100" b="1" dirty="0">
              <a:solidFill>
                <a:srgbClr val="008000"/>
              </a:solidFill>
              <a:latin typeface=""/>
            </a:endParaRPr>
          </a:p>
          <a:p>
            <a:endParaRPr lang="en-US" sz="1100" b="1" dirty="0" smtClean="0">
              <a:solidFill>
                <a:srgbClr val="008000"/>
              </a:solidFill>
              <a:latin typeface=""/>
            </a:endParaRPr>
          </a:p>
          <a:p>
            <a:endParaRPr lang="en-US" sz="1100" b="1" dirty="0">
              <a:solidFill>
                <a:srgbClr val="008000"/>
              </a:solidFill>
              <a:latin typeface=""/>
            </a:endParaRPr>
          </a:p>
          <a:p>
            <a:endParaRPr lang="en-US" sz="1100" b="1" dirty="0" smtClean="0">
              <a:solidFill>
                <a:srgbClr val="008000"/>
              </a:solidFill>
              <a:latin typeface="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67153-E9C6-4609-B45C-83C90DFD383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50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377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Methods, Models, and Analysis</a:t>
            </a:r>
            <a:endParaRPr lang="en-US" sz="4000" dirty="0"/>
          </a:p>
        </p:txBody>
      </p:sp>
      <p:pic>
        <p:nvPicPr>
          <p:cNvPr id="4" name="Picture 2" descr="http://static-assets.generalassemb.ly/logos/generalassembly-open-grap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466" y="0"/>
            <a:ext cx="1523534" cy="79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H="1" flipV="1">
            <a:off x="175260" y="1134208"/>
            <a:ext cx="11841480" cy="26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83173" y="1310054"/>
            <a:ext cx="5285154" cy="5547946"/>
          </a:xfrm>
        </p:spPr>
        <p:txBody>
          <a:bodyPr>
            <a:normAutofit/>
          </a:bodyPr>
          <a:lstStyle/>
          <a:p>
            <a:r>
              <a:rPr lang="en-US" dirty="0" smtClean="0"/>
              <a:t>Three Linear SVC scenarios were tested:</a:t>
            </a:r>
          </a:p>
          <a:p>
            <a:endParaRPr lang="en-US" dirty="0"/>
          </a:p>
          <a:p>
            <a:r>
              <a:rPr lang="en-US" dirty="0" smtClean="0"/>
              <a:t>The first test set the outperformance threshold to 0%</a:t>
            </a:r>
          </a:p>
          <a:p>
            <a:endParaRPr lang="en-US" dirty="0"/>
          </a:p>
          <a:p>
            <a:r>
              <a:rPr lang="en-US" dirty="0" smtClean="0"/>
              <a:t>From a universe of 446 securities, the model found 367 unique companies to invest in, and outperformed the market by 6%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327" y="4338274"/>
            <a:ext cx="6540500" cy="2286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53672" y="1352182"/>
            <a:ext cx="3939541" cy="280076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100" b="1" dirty="0" err="1">
                <a:solidFill>
                  <a:srgbClr val="008000"/>
                </a:solidFill>
                <a:latin typeface=""/>
              </a:rPr>
              <a:t>def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 </a:t>
            </a:r>
            <a:r>
              <a:rPr lang="en-US" sz="1100" b="1" dirty="0" err="1">
                <a:solidFill>
                  <a:srgbClr val="0000FF"/>
                </a:solidFill>
                <a:latin typeface=""/>
              </a:rPr>
              <a:t>Build_Data_Set</a:t>
            </a:r>
            <a:r>
              <a:rPr lang="en-US" sz="1100" b="1" dirty="0">
                <a:solidFill>
                  <a:srgbClr val="0000FF"/>
                </a:solidFill>
                <a:latin typeface=""/>
              </a:rPr>
              <a:t>():</a:t>
            </a:r>
          </a:p>
          <a:p>
            <a:r>
              <a:rPr lang="en-US" sz="1100" dirty="0">
                <a:latin typeface=""/>
              </a:rPr>
              <a:t>    </a:t>
            </a:r>
            <a:r>
              <a:rPr lang="en-US" sz="1100" dirty="0" err="1">
                <a:latin typeface=""/>
              </a:rPr>
              <a:t>data_df</a:t>
            </a:r>
            <a:r>
              <a:rPr lang="en-US" sz="1100" dirty="0">
                <a:latin typeface=""/>
              </a:rPr>
              <a:t> 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en-US" sz="1100" dirty="0" err="1">
                <a:solidFill>
                  <a:srgbClr val="666666"/>
                </a:solidFill>
                <a:latin typeface=""/>
              </a:rPr>
              <a:t>pd.read_csv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(</a:t>
            </a:r>
            <a:r>
              <a:rPr lang="en-US" sz="1100" dirty="0">
                <a:solidFill>
                  <a:srgbClr val="BA2121"/>
                </a:solidFill>
                <a:latin typeface=""/>
              </a:rPr>
              <a:t>'{}{}'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.format(path, </a:t>
            </a:r>
            <a:r>
              <a:rPr lang="en-US" sz="1100" dirty="0" err="1">
                <a:solidFill>
                  <a:srgbClr val="666666"/>
                </a:solidFill>
                <a:latin typeface=""/>
              </a:rPr>
              <a:t>key_stats_csv</a:t>
            </a:r>
            <a:r>
              <a:rPr lang="en-US" sz="1100" dirty="0" smtClean="0">
                <a:solidFill>
                  <a:srgbClr val="666666"/>
                </a:solidFill>
                <a:latin typeface=""/>
              </a:rPr>
              <a:t>))</a:t>
            </a:r>
          </a:p>
          <a:p>
            <a:r>
              <a:rPr lang="en-US" sz="1100" dirty="0">
                <a:solidFill>
                  <a:srgbClr val="666666"/>
                </a:solidFill>
                <a:latin typeface=""/>
              </a:rPr>
              <a:t> </a:t>
            </a:r>
            <a:r>
              <a:rPr lang="en-US" sz="1100" dirty="0" smtClean="0">
                <a:solidFill>
                  <a:srgbClr val="666666"/>
                </a:solidFill>
                <a:latin typeface=""/>
              </a:rPr>
              <a:t>   </a:t>
            </a:r>
          </a:p>
          <a:p>
            <a:r>
              <a:rPr lang="en-US" sz="1100" dirty="0">
                <a:solidFill>
                  <a:srgbClr val="666666"/>
                </a:solidFill>
                <a:latin typeface=""/>
              </a:rPr>
              <a:t> </a:t>
            </a:r>
            <a:r>
              <a:rPr lang="en-US" sz="1100" dirty="0" smtClean="0">
                <a:solidFill>
                  <a:srgbClr val="666666"/>
                </a:solidFill>
                <a:latin typeface=""/>
              </a:rPr>
              <a:t>   </a:t>
            </a:r>
            <a:r>
              <a:rPr lang="en-US" sz="1100" dirty="0" err="1" smtClean="0">
                <a:latin typeface=""/>
              </a:rPr>
              <a:t>data_df</a:t>
            </a:r>
            <a:r>
              <a:rPr lang="en-US" sz="1100" dirty="0" smtClean="0">
                <a:latin typeface=""/>
              </a:rPr>
              <a:t> </a:t>
            </a:r>
            <a:r>
              <a:rPr lang="en-US" sz="1100" dirty="0" smtClean="0">
                <a:solidFill>
                  <a:srgbClr val="666666"/>
                </a:solidFill>
                <a:latin typeface=""/>
              </a:rPr>
              <a:t>= </a:t>
            </a:r>
            <a:r>
              <a:rPr lang="en-US" sz="1100" dirty="0" err="1" smtClean="0">
                <a:solidFill>
                  <a:srgbClr val="666666"/>
                </a:solidFill>
                <a:latin typeface=""/>
              </a:rPr>
              <a:t>data_df.reindex</a:t>
            </a:r>
            <a:r>
              <a:rPr lang="en-US" sz="1100" dirty="0" smtClean="0">
                <a:solidFill>
                  <a:srgbClr val="666666"/>
                </a:solidFill>
                <a:latin typeface=""/>
              </a:rPr>
              <a:t>(</a:t>
            </a:r>
          </a:p>
          <a:p>
            <a:r>
              <a:rPr lang="en-US" sz="1100" dirty="0">
                <a:solidFill>
                  <a:srgbClr val="666666"/>
                </a:solidFill>
                <a:latin typeface=""/>
              </a:rPr>
              <a:t> </a:t>
            </a:r>
            <a:r>
              <a:rPr lang="en-US" sz="1100" dirty="0" smtClean="0">
                <a:solidFill>
                  <a:srgbClr val="666666"/>
                </a:solidFill>
                <a:latin typeface=""/>
              </a:rPr>
              <a:t>                   </a:t>
            </a:r>
            <a:r>
              <a:rPr lang="en-US" sz="1100" dirty="0" err="1" smtClean="0">
                <a:solidFill>
                  <a:srgbClr val="666666"/>
                </a:solidFill>
                <a:latin typeface=""/>
              </a:rPr>
              <a:t>np.random.permutation</a:t>
            </a:r>
            <a:r>
              <a:rPr lang="en-US" sz="1100" dirty="0" smtClean="0">
                <a:solidFill>
                  <a:srgbClr val="666666"/>
                </a:solidFill>
                <a:latin typeface=""/>
              </a:rPr>
              <a:t>(</a:t>
            </a:r>
            <a:r>
              <a:rPr lang="en-US" sz="1100" dirty="0" err="1" smtClean="0">
                <a:solidFill>
                  <a:srgbClr val="666666"/>
                </a:solidFill>
                <a:latin typeface=""/>
              </a:rPr>
              <a:t>data_df.index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))</a:t>
            </a:r>
          </a:p>
          <a:p>
            <a:r>
              <a:rPr lang="en-US" sz="1100" dirty="0">
                <a:latin typeface=""/>
              </a:rPr>
              <a:t>    </a:t>
            </a:r>
            <a:r>
              <a:rPr lang="en-US" sz="1100" dirty="0" err="1">
                <a:latin typeface=""/>
              </a:rPr>
              <a:t>data_df</a:t>
            </a:r>
            <a:r>
              <a:rPr lang="en-US" sz="1100" dirty="0">
                <a:latin typeface=""/>
              </a:rPr>
              <a:t> 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en-US" sz="1100" dirty="0" err="1">
                <a:solidFill>
                  <a:srgbClr val="666666"/>
                </a:solidFill>
                <a:latin typeface=""/>
              </a:rPr>
              <a:t>data_df.replace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(</a:t>
            </a:r>
            <a:r>
              <a:rPr lang="en-US" sz="1100" dirty="0">
                <a:solidFill>
                  <a:srgbClr val="BA2121"/>
                </a:solidFill>
                <a:latin typeface=""/>
              </a:rPr>
              <a:t>'</a:t>
            </a:r>
            <a:r>
              <a:rPr lang="en-US" sz="1100" dirty="0" err="1">
                <a:solidFill>
                  <a:srgbClr val="BA2121"/>
                </a:solidFill>
                <a:latin typeface=""/>
              </a:rPr>
              <a:t>NaN</a:t>
            </a:r>
            <a:r>
              <a:rPr lang="en-US" sz="1100" dirty="0">
                <a:solidFill>
                  <a:srgbClr val="BA2121"/>
                </a:solidFill>
                <a:latin typeface=""/>
              </a:rPr>
              <a:t>', 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0).replace(</a:t>
            </a:r>
            <a:r>
              <a:rPr lang="en-US" sz="1100" dirty="0">
                <a:solidFill>
                  <a:srgbClr val="BA2121"/>
                </a:solidFill>
                <a:latin typeface=""/>
              </a:rPr>
              <a:t>'N/A', 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0)</a:t>
            </a:r>
          </a:p>
          <a:p>
            <a:endParaRPr lang="en-US" sz="1100" dirty="0">
              <a:latin typeface=""/>
            </a:endParaRPr>
          </a:p>
          <a:p>
            <a:r>
              <a:rPr lang="en-US" sz="1100" dirty="0">
                <a:latin typeface=""/>
              </a:rPr>
              <a:t>    X 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en-US" sz="1100" dirty="0" err="1">
                <a:solidFill>
                  <a:srgbClr val="666666"/>
                </a:solidFill>
                <a:latin typeface=""/>
              </a:rPr>
              <a:t>np.array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(</a:t>
            </a:r>
            <a:r>
              <a:rPr lang="en-US" sz="1100" dirty="0" err="1">
                <a:solidFill>
                  <a:srgbClr val="666666"/>
                </a:solidFill>
                <a:latin typeface=""/>
              </a:rPr>
              <a:t>data_df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[FEATURES].values)</a:t>
            </a:r>
          </a:p>
          <a:p>
            <a:r>
              <a:rPr lang="en-US" sz="1100" dirty="0">
                <a:latin typeface=""/>
              </a:rPr>
              <a:t>    y 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= (</a:t>
            </a:r>
            <a:r>
              <a:rPr lang="en-US" sz="1100" dirty="0" err="1">
                <a:solidFill>
                  <a:srgbClr val="666666"/>
                </a:solidFill>
                <a:latin typeface=""/>
              </a:rPr>
              <a:t>data_df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[</a:t>
            </a:r>
            <a:r>
              <a:rPr lang="en-US" sz="1100" dirty="0">
                <a:solidFill>
                  <a:srgbClr val="BA2121"/>
                </a:solidFill>
                <a:latin typeface=""/>
              </a:rPr>
              <a:t>'status']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.replace(</a:t>
            </a:r>
            <a:r>
              <a:rPr lang="en-US" sz="1100" dirty="0">
                <a:solidFill>
                  <a:srgbClr val="BA2121"/>
                </a:solidFill>
                <a:latin typeface=""/>
              </a:rPr>
              <a:t>'underperform', </a:t>
            </a:r>
            <a:r>
              <a:rPr lang="en-US" sz="1100" dirty="0" smtClean="0">
                <a:solidFill>
                  <a:srgbClr val="BA2121"/>
                </a:solidFill>
                <a:latin typeface=""/>
              </a:rPr>
              <a:t>    </a:t>
            </a:r>
            <a:r>
              <a:rPr lang="en-US" sz="1100" dirty="0" smtClean="0">
                <a:solidFill>
                  <a:srgbClr val="666666"/>
                </a:solidFill>
                <a:latin typeface=""/>
              </a:rPr>
              <a:t>0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).replace(</a:t>
            </a:r>
            <a:r>
              <a:rPr lang="en-US" sz="1100" dirty="0">
                <a:solidFill>
                  <a:srgbClr val="BA2121"/>
                </a:solidFill>
                <a:latin typeface=""/>
              </a:rPr>
              <a:t>'outperform', 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1</a:t>
            </a:r>
            <a:r>
              <a:rPr lang="en-US" sz="1100" dirty="0" smtClean="0">
                <a:solidFill>
                  <a:srgbClr val="666666"/>
                </a:solidFill>
                <a:latin typeface=""/>
              </a:rPr>
              <a:t>)</a:t>
            </a:r>
            <a:r>
              <a:rPr lang="mr-IN" sz="1100" dirty="0" smtClean="0">
                <a:solidFill>
                  <a:srgbClr val="666666"/>
                </a:solidFill>
                <a:latin typeface=""/>
              </a:rPr>
              <a:t>.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values.tolist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())</a:t>
            </a:r>
          </a:p>
          <a:p>
            <a:r>
              <a:rPr lang="en-US" sz="1100" dirty="0">
                <a:latin typeface=""/>
              </a:rPr>
              <a:t>    X 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en-US" sz="1100" dirty="0" err="1">
                <a:solidFill>
                  <a:srgbClr val="666666"/>
                </a:solidFill>
                <a:latin typeface=""/>
              </a:rPr>
              <a:t>preprocessing.scale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(X)</a:t>
            </a:r>
          </a:p>
          <a:p>
            <a:endParaRPr lang="mr-IN" sz="1100" dirty="0">
              <a:latin typeface=""/>
            </a:endParaRPr>
          </a:p>
          <a:p>
            <a:r>
              <a:rPr lang="en-US" sz="1100" dirty="0">
                <a:latin typeface=""/>
              </a:rPr>
              <a:t>    Z 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en-US" sz="1100" dirty="0" err="1">
                <a:solidFill>
                  <a:srgbClr val="666666"/>
                </a:solidFill>
                <a:latin typeface=""/>
              </a:rPr>
              <a:t>np.array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(</a:t>
            </a:r>
            <a:r>
              <a:rPr lang="en-US" sz="1100" dirty="0" err="1">
                <a:solidFill>
                  <a:srgbClr val="666666"/>
                </a:solidFill>
                <a:latin typeface=""/>
              </a:rPr>
              <a:t>data_df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[[</a:t>
            </a:r>
            <a:r>
              <a:rPr lang="en-US" sz="1100" dirty="0">
                <a:solidFill>
                  <a:srgbClr val="BA2121"/>
                </a:solidFill>
                <a:latin typeface=""/>
              </a:rPr>
              <a:t>'stock p change', 'sp500 p change', </a:t>
            </a:r>
            <a:r>
              <a:rPr lang="en-US" sz="1100" dirty="0" smtClean="0">
                <a:solidFill>
                  <a:srgbClr val="BA2121"/>
                </a:solidFill>
                <a:latin typeface=""/>
              </a:rPr>
              <a:t>       ‘Price', </a:t>
            </a:r>
            <a:r>
              <a:rPr lang="mr-IN" sz="1100" dirty="0" smtClean="0">
                <a:solidFill>
                  <a:srgbClr val="BA2121"/>
                </a:solidFill>
                <a:latin typeface=""/>
              </a:rPr>
              <a:t>'</a:t>
            </a:r>
            <a:r>
              <a:rPr lang="mr-IN" sz="1100" dirty="0" err="1" smtClean="0">
                <a:solidFill>
                  <a:srgbClr val="BA2121"/>
                </a:solidFill>
                <a:latin typeface=""/>
              </a:rPr>
              <a:t>Ticker</a:t>
            </a:r>
            <a:r>
              <a:rPr lang="mr-IN" sz="1100" dirty="0" smtClean="0">
                <a:solidFill>
                  <a:srgbClr val="BA2121"/>
                </a:solidFill>
                <a:latin typeface=""/>
              </a:rPr>
              <a:t>']])</a:t>
            </a:r>
            <a:endParaRPr lang="en-US" sz="1100" dirty="0" smtClean="0">
              <a:solidFill>
                <a:srgbClr val="BA2121"/>
              </a:solidFill>
              <a:latin typeface=""/>
            </a:endParaRPr>
          </a:p>
          <a:p>
            <a:endParaRPr lang="en-US" sz="1100" dirty="0" smtClean="0">
              <a:solidFill>
                <a:srgbClr val="BA2121"/>
              </a:solidFill>
              <a:latin typeface=""/>
            </a:endParaRPr>
          </a:p>
          <a:p>
            <a:endParaRPr lang="mr-IN" sz="1100" dirty="0">
              <a:solidFill>
                <a:srgbClr val="BA2121"/>
              </a:solidFill>
              <a:latin typeface="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393214" y="1352182"/>
            <a:ext cx="2615614" cy="280076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100" dirty="0">
                <a:latin typeface=""/>
              </a:rPr>
              <a:t>X, y, Z 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en-US" sz="1100" dirty="0" err="1">
                <a:solidFill>
                  <a:srgbClr val="666666"/>
                </a:solidFill>
                <a:latin typeface=""/>
              </a:rPr>
              <a:t>Build_Data_Set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()</a:t>
            </a:r>
          </a:p>
          <a:p>
            <a:endParaRPr lang="en-US" sz="1100" dirty="0">
              <a:latin typeface=""/>
            </a:endParaRPr>
          </a:p>
          <a:p>
            <a:r>
              <a:rPr lang="mr-IN" sz="1100" dirty="0">
                <a:latin typeface=""/>
              </a:rPr>
              <a:t>    </a:t>
            </a:r>
            <a:r>
              <a:rPr lang="mr-IN" sz="1100" dirty="0" err="1">
                <a:latin typeface=""/>
              </a:rPr>
              <a:t>test_size</a:t>
            </a:r>
            <a:r>
              <a:rPr lang="mr-IN" sz="1100" dirty="0">
                <a:latin typeface=""/>
              </a:rPr>
              <a:t> 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mr-IN" sz="1100" dirty="0" err="1">
                <a:solidFill>
                  <a:srgbClr val="008000"/>
                </a:solidFill>
                <a:latin typeface=""/>
              </a:rPr>
              <a:t>int</a:t>
            </a:r>
            <a:r>
              <a:rPr lang="mr-IN" sz="1100" dirty="0">
                <a:solidFill>
                  <a:srgbClr val="008000"/>
                </a:solidFill>
                <a:latin typeface=""/>
              </a:rPr>
              <a:t>(</a:t>
            </a:r>
            <a:r>
              <a:rPr lang="mr-IN" sz="1100" dirty="0" err="1">
                <a:solidFill>
                  <a:srgbClr val="008000"/>
                </a:solidFill>
                <a:latin typeface=""/>
              </a:rPr>
              <a:t>len</a:t>
            </a:r>
            <a:r>
              <a:rPr lang="mr-IN" sz="1100" dirty="0">
                <a:solidFill>
                  <a:srgbClr val="008000"/>
                </a:solidFill>
                <a:latin typeface=""/>
              </a:rPr>
              <a:t>(X) 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* 0.75</a:t>
            </a:r>
            <a:r>
              <a:rPr lang="mr-IN" sz="1100" dirty="0" smtClean="0">
                <a:solidFill>
                  <a:srgbClr val="666666"/>
                </a:solidFill>
                <a:latin typeface=""/>
              </a:rPr>
              <a:t>)</a:t>
            </a:r>
            <a:endParaRPr lang="mr-IN" sz="1100" dirty="0">
              <a:latin typeface=""/>
            </a:endParaRPr>
          </a:p>
          <a:p>
            <a:r>
              <a:rPr lang="en-US" sz="1100" dirty="0">
                <a:latin typeface=""/>
              </a:rPr>
              <a:t>    </a:t>
            </a:r>
            <a:r>
              <a:rPr lang="en-US" sz="1100" dirty="0" err="1">
                <a:latin typeface=""/>
              </a:rPr>
              <a:t>clf</a:t>
            </a:r>
            <a:r>
              <a:rPr lang="en-US" sz="1100" dirty="0">
                <a:latin typeface=""/>
              </a:rPr>
              <a:t> 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en-US" sz="1100" dirty="0" err="1">
                <a:solidFill>
                  <a:srgbClr val="666666"/>
                </a:solidFill>
                <a:latin typeface=""/>
              </a:rPr>
              <a:t>svm.SVC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(kernel=</a:t>
            </a:r>
            <a:r>
              <a:rPr lang="en-US" sz="1100" dirty="0" smtClean="0">
                <a:solidFill>
                  <a:srgbClr val="BA2121"/>
                </a:solidFill>
                <a:latin typeface=""/>
              </a:rPr>
              <a:t>'</a:t>
            </a:r>
            <a:r>
              <a:rPr lang="en-US" sz="1100" dirty="0" err="1" smtClean="0">
                <a:solidFill>
                  <a:srgbClr val="BA2121"/>
                </a:solidFill>
                <a:latin typeface=""/>
              </a:rPr>
              <a:t>linear’,C</a:t>
            </a:r>
            <a:r>
              <a:rPr lang="en-US" sz="1100" dirty="0" smtClean="0">
                <a:solidFill>
                  <a:srgbClr val="666666"/>
                </a:solidFill>
                <a:latin typeface=""/>
              </a:rPr>
              <a:t>=1.0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)</a:t>
            </a:r>
          </a:p>
          <a:p>
            <a:r>
              <a:rPr lang="en-US" sz="1100" dirty="0">
                <a:latin typeface=""/>
              </a:rPr>
              <a:t>    </a:t>
            </a:r>
            <a:r>
              <a:rPr lang="en-US" sz="1100" dirty="0" err="1">
                <a:latin typeface=""/>
              </a:rPr>
              <a:t>clf</a:t>
            </a:r>
            <a:r>
              <a:rPr lang="en-US" sz="1100" dirty="0" err="1">
                <a:solidFill>
                  <a:srgbClr val="666666"/>
                </a:solidFill>
                <a:latin typeface=""/>
              </a:rPr>
              <a:t>.fit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(X[:</a:t>
            </a:r>
            <a:r>
              <a:rPr lang="en-US" sz="1100" dirty="0" err="1">
                <a:solidFill>
                  <a:srgbClr val="666666"/>
                </a:solidFill>
                <a:latin typeface=""/>
              </a:rPr>
              <a:t>test_size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], y[:</a:t>
            </a:r>
            <a:r>
              <a:rPr lang="en-US" sz="1100" dirty="0" err="1">
                <a:solidFill>
                  <a:srgbClr val="666666"/>
                </a:solidFill>
                <a:latin typeface=""/>
              </a:rPr>
              <a:t>test_size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])</a:t>
            </a:r>
          </a:p>
          <a:p>
            <a:endParaRPr lang="en-US" sz="1100" dirty="0">
              <a:latin typeface=""/>
            </a:endParaRPr>
          </a:p>
          <a:p>
            <a:r>
              <a:rPr lang="en-US" sz="1100" dirty="0">
                <a:latin typeface=""/>
              </a:rPr>
              <a:t>    </a:t>
            </a:r>
            <a:r>
              <a:rPr lang="en-US" sz="1100" dirty="0" err="1">
                <a:latin typeface=""/>
              </a:rPr>
              <a:t>correct_count</a:t>
            </a:r>
            <a:r>
              <a:rPr lang="en-US" sz="1100" dirty="0">
                <a:latin typeface=""/>
              </a:rPr>
              <a:t> 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= 0</a:t>
            </a:r>
          </a:p>
          <a:p>
            <a:r>
              <a:rPr lang="mr-IN" sz="1100" dirty="0">
                <a:latin typeface=""/>
              </a:rPr>
              <a:t>    </a:t>
            </a:r>
            <a:r>
              <a:rPr lang="mr-IN" sz="1100" dirty="0" err="1">
                <a:latin typeface=""/>
              </a:rPr>
              <a:t>ticker_list</a:t>
            </a:r>
            <a:r>
              <a:rPr lang="mr-IN" sz="1100" dirty="0">
                <a:latin typeface=""/>
              </a:rPr>
              <a:t> 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= []</a:t>
            </a:r>
          </a:p>
          <a:p>
            <a:endParaRPr lang="mr-IN" sz="1100" dirty="0">
              <a:latin typeface=""/>
            </a:endParaRPr>
          </a:p>
          <a:p>
            <a:r>
              <a:rPr lang="en-US" sz="1100" dirty="0">
                <a:latin typeface=""/>
              </a:rPr>
              <a:t>    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for x </a:t>
            </a:r>
            <a:r>
              <a:rPr lang="en-US" sz="1100" b="1" dirty="0">
                <a:solidFill>
                  <a:srgbClr val="AA22FF"/>
                </a:solidFill>
                <a:latin typeface=""/>
              </a:rPr>
              <a:t>in 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range(</a:t>
            </a:r>
            <a:r>
              <a:rPr lang="en-US" sz="1100" b="1" dirty="0">
                <a:solidFill>
                  <a:srgbClr val="666666"/>
                </a:solidFill>
                <a:latin typeface=""/>
              </a:rPr>
              <a:t>1, </a:t>
            </a:r>
            <a:r>
              <a:rPr lang="en-US" sz="1100" b="1" dirty="0" err="1">
                <a:solidFill>
                  <a:srgbClr val="666666"/>
                </a:solidFill>
                <a:latin typeface=""/>
              </a:rPr>
              <a:t>test_size</a:t>
            </a:r>
            <a:r>
              <a:rPr lang="en-US" sz="1100" b="1" dirty="0">
                <a:solidFill>
                  <a:srgbClr val="666666"/>
                </a:solidFill>
                <a:latin typeface=""/>
              </a:rPr>
              <a:t> + 1</a:t>
            </a:r>
            <a:r>
              <a:rPr lang="en-US" sz="1100" b="1" dirty="0" smtClean="0">
                <a:solidFill>
                  <a:srgbClr val="666666"/>
                </a:solidFill>
                <a:latin typeface=""/>
              </a:rPr>
              <a:t>):</a:t>
            </a:r>
          </a:p>
          <a:p>
            <a:r>
              <a:rPr lang="en-US" sz="1100" b="1" dirty="0">
                <a:solidFill>
                  <a:srgbClr val="666666"/>
                </a:solidFill>
                <a:latin typeface=""/>
              </a:rPr>
              <a:t> </a:t>
            </a:r>
            <a:r>
              <a:rPr lang="en-US" sz="1100" b="1" dirty="0" smtClean="0">
                <a:solidFill>
                  <a:srgbClr val="666666"/>
                </a:solidFill>
                <a:latin typeface=""/>
              </a:rPr>
              <a:t>       </a:t>
            </a:r>
            <a:r>
              <a:rPr lang="mr-IN" sz="1100" b="1" dirty="0" err="1" smtClean="0">
                <a:solidFill>
                  <a:srgbClr val="008000"/>
                </a:solidFill>
                <a:latin typeface=""/>
              </a:rPr>
              <a:t>if</a:t>
            </a:r>
            <a:r>
              <a:rPr lang="mr-IN" sz="1100" b="1" dirty="0" smtClean="0">
                <a:solidFill>
                  <a:srgbClr val="008000"/>
                </a:solidFill>
                <a:latin typeface=""/>
              </a:rPr>
              <a:t> </a:t>
            </a:r>
            <a:r>
              <a:rPr lang="mr-IN" sz="1100" b="1" dirty="0" err="1">
                <a:solidFill>
                  <a:srgbClr val="008000"/>
                </a:solidFill>
                <a:latin typeface=""/>
              </a:rPr>
              <a:t>clf</a:t>
            </a:r>
            <a:r>
              <a:rPr lang="mr-IN" sz="1100" b="1" dirty="0" err="1">
                <a:solidFill>
                  <a:srgbClr val="666666"/>
                </a:solidFill>
                <a:latin typeface=""/>
              </a:rPr>
              <a:t>.predict</a:t>
            </a:r>
            <a:r>
              <a:rPr lang="mr-IN" sz="1100" b="1" dirty="0">
                <a:solidFill>
                  <a:srgbClr val="666666"/>
                </a:solidFill>
                <a:latin typeface=""/>
              </a:rPr>
              <a:t>(X[-</a:t>
            </a:r>
            <a:r>
              <a:rPr lang="mr-IN" sz="1100" b="1" dirty="0" err="1">
                <a:solidFill>
                  <a:srgbClr val="666666"/>
                </a:solidFill>
                <a:latin typeface=""/>
              </a:rPr>
              <a:t>x</a:t>
            </a:r>
            <a:r>
              <a:rPr lang="mr-IN" sz="1100" b="1" dirty="0">
                <a:solidFill>
                  <a:srgbClr val="666666"/>
                </a:solidFill>
                <a:latin typeface=""/>
              </a:rPr>
              <a:t>])[0] == </a:t>
            </a:r>
            <a:r>
              <a:rPr lang="mr-IN" sz="1100" b="1" dirty="0" err="1">
                <a:solidFill>
                  <a:srgbClr val="666666"/>
                </a:solidFill>
                <a:latin typeface=""/>
              </a:rPr>
              <a:t>y</a:t>
            </a:r>
            <a:r>
              <a:rPr lang="mr-IN" sz="1100" b="1" dirty="0">
                <a:solidFill>
                  <a:srgbClr val="666666"/>
                </a:solidFill>
                <a:latin typeface=""/>
              </a:rPr>
              <a:t>[-</a:t>
            </a:r>
            <a:r>
              <a:rPr lang="mr-IN" sz="1100" b="1" dirty="0" err="1">
                <a:solidFill>
                  <a:srgbClr val="666666"/>
                </a:solidFill>
                <a:latin typeface=""/>
              </a:rPr>
              <a:t>x</a:t>
            </a:r>
            <a:r>
              <a:rPr lang="mr-IN" sz="1100" b="1" dirty="0">
                <a:solidFill>
                  <a:srgbClr val="666666"/>
                </a:solidFill>
                <a:latin typeface=""/>
              </a:rPr>
              <a:t>]:</a:t>
            </a:r>
          </a:p>
          <a:p>
            <a:r>
              <a:rPr lang="mr-IN" sz="1100" dirty="0">
                <a:latin typeface=""/>
              </a:rPr>
              <a:t>            </a:t>
            </a:r>
            <a:r>
              <a:rPr lang="mr-IN" sz="1100" dirty="0" err="1">
                <a:latin typeface=""/>
              </a:rPr>
              <a:t>correct_count</a:t>
            </a:r>
            <a:r>
              <a:rPr lang="mr-IN" sz="1100" dirty="0">
                <a:latin typeface=""/>
              </a:rPr>
              <a:t> 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+= 1</a:t>
            </a:r>
          </a:p>
          <a:p>
            <a:endParaRPr lang="mr-IN" sz="1100" dirty="0">
              <a:latin typeface=""/>
            </a:endParaRPr>
          </a:p>
          <a:p>
            <a:r>
              <a:rPr lang="mr-IN" sz="1100" dirty="0">
                <a:latin typeface=""/>
              </a:rPr>
              <a:t>        </a:t>
            </a:r>
            <a:r>
              <a:rPr lang="mr-IN" sz="1100" b="1" dirty="0" err="1">
                <a:solidFill>
                  <a:srgbClr val="008000"/>
                </a:solidFill>
                <a:latin typeface=""/>
              </a:rPr>
              <a:t>if</a:t>
            </a:r>
            <a:r>
              <a:rPr lang="mr-IN" sz="1100" b="1" dirty="0">
                <a:solidFill>
                  <a:srgbClr val="008000"/>
                </a:solidFill>
                <a:latin typeface=""/>
              </a:rPr>
              <a:t> </a:t>
            </a:r>
            <a:r>
              <a:rPr lang="mr-IN" sz="1100" b="1" dirty="0" err="1">
                <a:solidFill>
                  <a:srgbClr val="008000"/>
                </a:solidFill>
                <a:latin typeface=""/>
              </a:rPr>
              <a:t>clf</a:t>
            </a:r>
            <a:r>
              <a:rPr lang="mr-IN" sz="1100" b="1" dirty="0" err="1">
                <a:solidFill>
                  <a:srgbClr val="666666"/>
                </a:solidFill>
                <a:latin typeface=""/>
              </a:rPr>
              <a:t>.predict</a:t>
            </a:r>
            <a:r>
              <a:rPr lang="mr-IN" sz="1100" b="1" dirty="0">
                <a:solidFill>
                  <a:srgbClr val="666666"/>
                </a:solidFill>
                <a:latin typeface=""/>
              </a:rPr>
              <a:t>(X[-</a:t>
            </a:r>
            <a:r>
              <a:rPr lang="mr-IN" sz="1100" b="1" dirty="0" err="1">
                <a:solidFill>
                  <a:srgbClr val="666666"/>
                </a:solidFill>
                <a:latin typeface=""/>
              </a:rPr>
              <a:t>x</a:t>
            </a:r>
            <a:r>
              <a:rPr lang="mr-IN" sz="1100" b="1" dirty="0">
                <a:solidFill>
                  <a:srgbClr val="666666"/>
                </a:solidFill>
                <a:latin typeface=""/>
              </a:rPr>
              <a:t>])[0] == 1:</a:t>
            </a:r>
          </a:p>
          <a:p>
            <a:r>
              <a:rPr lang="mr-IN" sz="1100" dirty="0">
                <a:latin typeface=""/>
              </a:rPr>
              <a:t>            </a:t>
            </a:r>
            <a:r>
              <a:rPr lang="mr-IN" sz="1100" dirty="0" err="1">
                <a:latin typeface=""/>
              </a:rPr>
              <a:t>invest_return</a:t>
            </a:r>
            <a:r>
              <a:rPr lang="mr-IN" sz="1100" dirty="0">
                <a:latin typeface=""/>
              </a:rPr>
              <a:t> 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invest_amount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 + (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invest_amount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 * (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Z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[-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x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][0] / 100))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67153-E9C6-4609-B45C-83C90DFD383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63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377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Methods, Models, and Analysis</a:t>
            </a:r>
            <a:endParaRPr lang="en-US" sz="4000" dirty="0"/>
          </a:p>
        </p:txBody>
      </p:sp>
      <p:pic>
        <p:nvPicPr>
          <p:cNvPr id="4" name="Picture 2" descr="http://static-assets.generalassemb.ly/logos/generalassembly-open-grap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466" y="0"/>
            <a:ext cx="1523534" cy="79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H="1" flipV="1">
            <a:off x="175260" y="1134208"/>
            <a:ext cx="11841480" cy="26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83173" y="1310054"/>
            <a:ext cx="5285154" cy="5547946"/>
          </a:xfrm>
        </p:spPr>
        <p:txBody>
          <a:bodyPr>
            <a:normAutofit/>
          </a:bodyPr>
          <a:lstStyle/>
          <a:p>
            <a:r>
              <a:rPr lang="en-US" dirty="0"/>
              <a:t>Three </a:t>
            </a:r>
            <a:r>
              <a:rPr lang="en-US" dirty="0" smtClean="0"/>
              <a:t>Linear SVC scenarios </a:t>
            </a:r>
            <a:r>
              <a:rPr lang="en-US" dirty="0"/>
              <a:t>were tested: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smtClean="0"/>
              <a:t>second test set </a:t>
            </a:r>
            <a:r>
              <a:rPr lang="en-US" dirty="0"/>
              <a:t>the outperformance threshold to </a:t>
            </a:r>
            <a:r>
              <a:rPr lang="en-US" dirty="0" smtClean="0"/>
              <a:t>5%</a:t>
            </a:r>
            <a:endParaRPr lang="en-US" dirty="0"/>
          </a:p>
          <a:p>
            <a:endParaRPr lang="en-US" dirty="0"/>
          </a:p>
          <a:p>
            <a:r>
              <a:rPr lang="en-US" dirty="0"/>
              <a:t>From a universe of 446 securities, the</a:t>
            </a:r>
            <a:r>
              <a:rPr lang="en-US" dirty="0" smtClean="0"/>
              <a:t> </a:t>
            </a:r>
            <a:r>
              <a:rPr lang="en-US" dirty="0"/>
              <a:t>model found 4</a:t>
            </a:r>
            <a:r>
              <a:rPr lang="en-US" dirty="0" smtClean="0"/>
              <a:t>7 </a:t>
            </a:r>
            <a:r>
              <a:rPr lang="en-US" dirty="0"/>
              <a:t>unique companies to invest in, and outperformed the </a:t>
            </a:r>
            <a:r>
              <a:rPr lang="en-US" dirty="0" smtClean="0"/>
              <a:t>market </a:t>
            </a:r>
            <a:r>
              <a:rPr lang="en-US" dirty="0"/>
              <a:t>by </a:t>
            </a:r>
            <a:r>
              <a:rPr lang="en-US" dirty="0" smtClean="0"/>
              <a:t>32%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327" y="4338274"/>
            <a:ext cx="6540500" cy="2286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453672" y="1352182"/>
            <a:ext cx="3939541" cy="280076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100" b="1" dirty="0" err="1">
                <a:solidFill>
                  <a:srgbClr val="008000"/>
                </a:solidFill>
                <a:latin typeface=""/>
              </a:rPr>
              <a:t>def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 </a:t>
            </a:r>
            <a:r>
              <a:rPr lang="en-US" sz="1100" b="1" dirty="0" err="1">
                <a:solidFill>
                  <a:srgbClr val="0000FF"/>
                </a:solidFill>
                <a:latin typeface=""/>
              </a:rPr>
              <a:t>Build_Data_Set</a:t>
            </a:r>
            <a:r>
              <a:rPr lang="en-US" sz="1100" b="1" dirty="0">
                <a:solidFill>
                  <a:srgbClr val="0000FF"/>
                </a:solidFill>
                <a:latin typeface=""/>
              </a:rPr>
              <a:t>():</a:t>
            </a:r>
          </a:p>
          <a:p>
            <a:r>
              <a:rPr lang="en-US" sz="1100" dirty="0">
                <a:latin typeface=""/>
              </a:rPr>
              <a:t>    </a:t>
            </a:r>
            <a:r>
              <a:rPr lang="en-US" sz="1100" dirty="0" err="1">
                <a:latin typeface=""/>
              </a:rPr>
              <a:t>data_df</a:t>
            </a:r>
            <a:r>
              <a:rPr lang="en-US" sz="1100" dirty="0">
                <a:latin typeface=""/>
              </a:rPr>
              <a:t> 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en-US" sz="1100" dirty="0" err="1">
                <a:solidFill>
                  <a:srgbClr val="666666"/>
                </a:solidFill>
                <a:latin typeface=""/>
              </a:rPr>
              <a:t>pd.read_csv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(</a:t>
            </a:r>
            <a:r>
              <a:rPr lang="en-US" sz="1100" dirty="0">
                <a:solidFill>
                  <a:srgbClr val="BA2121"/>
                </a:solidFill>
                <a:latin typeface=""/>
              </a:rPr>
              <a:t>'{}{}'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.format(path, </a:t>
            </a:r>
            <a:r>
              <a:rPr lang="en-US" sz="1100" dirty="0" err="1">
                <a:solidFill>
                  <a:srgbClr val="666666"/>
                </a:solidFill>
                <a:latin typeface=""/>
              </a:rPr>
              <a:t>key_stats_csv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))</a:t>
            </a:r>
          </a:p>
          <a:p>
            <a:r>
              <a:rPr lang="en-US" sz="1100" dirty="0">
                <a:solidFill>
                  <a:srgbClr val="666666"/>
                </a:solidFill>
                <a:latin typeface=""/>
              </a:rPr>
              <a:t>    </a:t>
            </a:r>
          </a:p>
          <a:p>
            <a:r>
              <a:rPr lang="en-US" sz="1100" dirty="0">
                <a:solidFill>
                  <a:srgbClr val="666666"/>
                </a:solidFill>
                <a:latin typeface=""/>
              </a:rPr>
              <a:t>    </a:t>
            </a:r>
            <a:r>
              <a:rPr lang="en-US" sz="1100" dirty="0" err="1">
                <a:latin typeface=""/>
              </a:rPr>
              <a:t>data_df</a:t>
            </a:r>
            <a:r>
              <a:rPr lang="en-US" sz="1100" dirty="0">
                <a:latin typeface=""/>
              </a:rPr>
              <a:t> 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en-US" sz="1100" dirty="0" err="1">
                <a:solidFill>
                  <a:srgbClr val="666666"/>
                </a:solidFill>
                <a:latin typeface=""/>
              </a:rPr>
              <a:t>data_df.reindex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(</a:t>
            </a:r>
          </a:p>
          <a:p>
            <a:r>
              <a:rPr lang="en-US" sz="1100" dirty="0">
                <a:solidFill>
                  <a:srgbClr val="666666"/>
                </a:solidFill>
                <a:latin typeface=""/>
              </a:rPr>
              <a:t>                    </a:t>
            </a:r>
            <a:r>
              <a:rPr lang="en-US" sz="1100" dirty="0" err="1">
                <a:solidFill>
                  <a:srgbClr val="666666"/>
                </a:solidFill>
                <a:latin typeface=""/>
              </a:rPr>
              <a:t>np.random.permutation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(</a:t>
            </a:r>
            <a:r>
              <a:rPr lang="en-US" sz="1100" dirty="0" err="1">
                <a:solidFill>
                  <a:srgbClr val="666666"/>
                </a:solidFill>
                <a:latin typeface=""/>
              </a:rPr>
              <a:t>data_df.index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))</a:t>
            </a:r>
          </a:p>
          <a:p>
            <a:r>
              <a:rPr lang="en-US" sz="1100" dirty="0">
                <a:latin typeface=""/>
              </a:rPr>
              <a:t>    </a:t>
            </a:r>
            <a:r>
              <a:rPr lang="en-US" sz="1100" dirty="0" err="1">
                <a:latin typeface=""/>
              </a:rPr>
              <a:t>data_df</a:t>
            </a:r>
            <a:r>
              <a:rPr lang="en-US" sz="1100" dirty="0">
                <a:latin typeface=""/>
              </a:rPr>
              <a:t> 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en-US" sz="1100" dirty="0" err="1">
                <a:solidFill>
                  <a:srgbClr val="666666"/>
                </a:solidFill>
                <a:latin typeface=""/>
              </a:rPr>
              <a:t>data_df.replace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(</a:t>
            </a:r>
            <a:r>
              <a:rPr lang="en-US" sz="1100" dirty="0">
                <a:solidFill>
                  <a:srgbClr val="BA2121"/>
                </a:solidFill>
                <a:latin typeface=""/>
              </a:rPr>
              <a:t>'</a:t>
            </a:r>
            <a:r>
              <a:rPr lang="en-US" sz="1100" dirty="0" err="1">
                <a:solidFill>
                  <a:srgbClr val="BA2121"/>
                </a:solidFill>
                <a:latin typeface=""/>
              </a:rPr>
              <a:t>NaN</a:t>
            </a:r>
            <a:r>
              <a:rPr lang="en-US" sz="1100" dirty="0">
                <a:solidFill>
                  <a:srgbClr val="BA2121"/>
                </a:solidFill>
                <a:latin typeface=""/>
              </a:rPr>
              <a:t>', 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0).replace(</a:t>
            </a:r>
            <a:r>
              <a:rPr lang="en-US" sz="1100" dirty="0">
                <a:solidFill>
                  <a:srgbClr val="BA2121"/>
                </a:solidFill>
                <a:latin typeface=""/>
              </a:rPr>
              <a:t>'N/A', 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0)</a:t>
            </a:r>
          </a:p>
          <a:p>
            <a:endParaRPr lang="en-US" sz="1100" dirty="0">
              <a:latin typeface=""/>
            </a:endParaRPr>
          </a:p>
          <a:p>
            <a:r>
              <a:rPr lang="en-US" sz="1100" dirty="0">
                <a:latin typeface=""/>
              </a:rPr>
              <a:t>    X 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en-US" sz="1100" dirty="0" err="1">
                <a:solidFill>
                  <a:srgbClr val="666666"/>
                </a:solidFill>
                <a:latin typeface=""/>
              </a:rPr>
              <a:t>np.array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(</a:t>
            </a:r>
            <a:r>
              <a:rPr lang="en-US" sz="1100" dirty="0" err="1">
                <a:solidFill>
                  <a:srgbClr val="666666"/>
                </a:solidFill>
                <a:latin typeface=""/>
              </a:rPr>
              <a:t>data_df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[FEATURES].values)</a:t>
            </a:r>
          </a:p>
          <a:p>
            <a:r>
              <a:rPr lang="en-US" sz="1100" dirty="0">
                <a:latin typeface=""/>
              </a:rPr>
              <a:t>    y 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= (</a:t>
            </a:r>
            <a:r>
              <a:rPr lang="en-US" sz="1100" dirty="0" err="1">
                <a:solidFill>
                  <a:srgbClr val="666666"/>
                </a:solidFill>
                <a:latin typeface=""/>
              </a:rPr>
              <a:t>data_df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[</a:t>
            </a:r>
            <a:r>
              <a:rPr lang="en-US" sz="1100" dirty="0">
                <a:solidFill>
                  <a:srgbClr val="BA2121"/>
                </a:solidFill>
                <a:latin typeface=""/>
              </a:rPr>
              <a:t>'status']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.replace(</a:t>
            </a:r>
            <a:r>
              <a:rPr lang="en-US" sz="1100" dirty="0">
                <a:solidFill>
                  <a:srgbClr val="BA2121"/>
                </a:solidFill>
                <a:latin typeface=""/>
              </a:rPr>
              <a:t>'underperform',     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0).replace(</a:t>
            </a:r>
            <a:r>
              <a:rPr lang="en-US" sz="1100" dirty="0">
                <a:solidFill>
                  <a:srgbClr val="BA2121"/>
                </a:solidFill>
                <a:latin typeface=""/>
              </a:rPr>
              <a:t>'outperform', 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1)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.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values.tolist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())</a:t>
            </a:r>
          </a:p>
          <a:p>
            <a:r>
              <a:rPr lang="en-US" sz="1100" dirty="0">
                <a:latin typeface=""/>
              </a:rPr>
              <a:t>    X 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en-US" sz="1100" dirty="0" err="1">
                <a:solidFill>
                  <a:srgbClr val="666666"/>
                </a:solidFill>
                <a:latin typeface=""/>
              </a:rPr>
              <a:t>preprocessing.scale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(X)</a:t>
            </a:r>
          </a:p>
          <a:p>
            <a:endParaRPr lang="mr-IN" sz="1100" dirty="0">
              <a:latin typeface=""/>
            </a:endParaRPr>
          </a:p>
          <a:p>
            <a:r>
              <a:rPr lang="en-US" sz="1100" dirty="0">
                <a:latin typeface=""/>
              </a:rPr>
              <a:t>    Z 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en-US" sz="1100" dirty="0" err="1">
                <a:solidFill>
                  <a:srgbClr val="666666"/>
                </a:solidFill>
                <a:latin typeface=""/>
              </a:rPr>
              <a:t>np.array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(</a:t>
            </a:r>
            <a:r>
              <a:rPr lang="en-US" sz="1100" dirty="0" err="1">
                <a:solidFill>
                  <a:srgbClr val="666666"/>
                </a:solidFill>
                <a:latin typeface=""/>
              </a:rPr>
              <a:t>data_df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[[</a:t>
            </a:r>
            <a:r>
              <a:rPr lang="en-US" sz="1100" dirty="0">
                <a:solidFill>
                  <a:srgbClr val="BA2121"/>
                </a:solidFill>
                <a:latin typeface=""/>
              </a:rPr>
              <a:t>'stock p change', 'sp500 p change',        ‘Price', 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Ticker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']])</a:t>
            </a:r>
            <a:endParaRPr lang="en-US" sz="1100" dirty="0">
              <a:solidFill>
                <a:srgbClr val="BA2121"/>
              </a:solidFill>
              <a:latin typeface=""/>
            </a:endParaRPr>
          </a:p>
          <a:p>
            <a:endParaRPr lang="en-US" sz="1100" dirty="0">
              <a:solidFill>
                <a:srgbClr val="BA2121"/>
              </a:solidFill>
              <a:latin typeface=""/>
            </a:endParaRPr>
          </a:p>
          <a:p>
            <a:endParaRPr lang="mr-IN" sz="1100" dirty="0">
              <a:solidFill>
                <a:srgbClr val="BA2121"/>
              </a:solidFill>
              <a:latin typeface="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393214" y="1352182"/>
            <a:ext cx="2615614" cy="280076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100" dirty="0">
                <a:latin typeface=""/>
              </a:rPr>
              <a:t>X, y, Z 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en-US" sz="1100" dirty="0" err="1">
                <a:solidFill>
                  <a:srgbClr val="666666"/>
                </a:solidFill>
                <a:latin typeface=""/>
              </a:rPr>
              <a:t>Build_Data_Set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()</a:t>
            </a:r>
          </a:p>
          <a:p>
            <a:endParaRPr lang="en-US" sz="1100" dirty="0">
              <a:latin typeface=""/>
            </a:endParaRPr>
          </a:p>
          <a:p>
            <a:r>
              <a:rPr lang="mr-IN" sz="1100" dirty="0">
                <a:latin typeface=""/>
              </a:rPr>
              <a:t>    </a:t>
            </a:r>
            <a:r>
              <a:rPr lang="mr-IN" sz="1100" dirty="0" err="1">
                <a:latin typeface=""/>
              </a:rPr>
              <a:t>test_size</a:t>
            </a:r>
            <a:r>
              <a:rPr lang="mr-IN" sz="1100" dirty="0">
                <a:latin typeface=""/>
              </a:rPr>
              <a:t> 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mr-IN" sz="1100" dirty="0" err="1">
                <a:solidFill>
                  <a:srgbClr val="008000"/>
                </a:solidFill>
                <a:latin typeface=""/>
              </a:rPr>
              <a:t>int</a:t>
            </a:r>
            <a:r>
              <a:rPr lang="mr-IN" sz="1100" dirty="0">
                <a:solidFill>
                  <a:srgbClr val="008000"/>
                </a:solidFill>
                <a:latin typeface=""/>
              </a:rPr>
              <a:t>(</a:t>
            </a:r>
            <a:r>
              <a:rPr lang="mr-IN" sz="1100" dirty="0" err="1">
                <a:solidFill>
                  <a:srgbClr val="008000"/>
                </a:solidFill>
                <a:latin typeface=""/>
              </a:rPr>
              <a:t>len</a:t>
            </a:r>
            <a:r>
              <a:rPr lang="mr-IN" sz="1100" dirty="0">
                <a:solidFill>
                  <a:srgbClr val="008000"/>
                </a:solidFill>
                <a:latin typeface=""/>
              </a:rPr>
              <a:t>(X) 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* 0.75</a:t>
            </a:r>
            <a:r>
              <a:rPr lang="mr-IN" sz="1100" dirty="0" smtClean="0">
                <a:solidFill>
                  <a:srgbClr val="666666"/>
                </a:solidFill>
                <a:latin typeface=""/>
              </a:rPr>
              <a:t>)</a:t>
            </a:r>
            <a:endParaRPr lang="mr-IN" sz="1100" dirty="0">
              <a:latin typeface=""/>
            </a:endParaRPr>
          </a:p>
          <a:p>
            <a:r>
              <a:rPr lang="en-US" sz="1100" dirty="0">
                <a:latin typeface=""/>
              </a:rPr>
              <a:t>    </a:t>
            </a:r>
            <a:r>
              <a:rPr lang="en-US" sz="1100" dirty="0" err="1">
                <a:latin typeface=""/>
              </a:rPr>
              <a:t>clf</a:t>
            </a:r>
            <a:r>
              <a:rPr lang="en-US" sz="1100" dirty="0">
                <a:latin typeface=""/>
              </a:rPr>
              <a:t> 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en-US" sz="1100" dirty="0" err="1">
                <a:solidFill>
                  <a:srgbClr val="666666"/>
                </a:solidFill>
                <a:latin typeface=""/>
              </a:rPr>
              <a:t>svm.SVC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(kernel=</a:t>
            </a:r>
            <a:r>
              <a:rPr lang="en-US" sz="1100" dirty="0" smtClean="0">
                <a:solidFill>
                  <a:srgbClr val="BA2121"/>
                </a:solidFill>
                <a:latin typeface=""/>
              </a:rPr>
              <a:t>'</a:t>
            </a:r>
            <a:r>
              <a:rPr lang="en-US" sz="1100" dirty="0" err="1" smtClean="0">
                <a:solidFill>
                  <a:srgbClr val="BA2121"/>
                </a:solidFill>
                <a:latin typeface=""/>
              </a:rPr>
              <a:t>linear’,C</a:t>
            </a:r>
            <a:r>
              <a:rPr lang="en-US" sz="1100" dirty="0" smtClean="0">
                <a:solidFill>
                  <a:srgbClr val="666666"/>
                </a:solidFill>
                <a:latin typeface=""/>
              </a:rPr>
              <a:t>=1.0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)</a:t>
            </a:r>
          </a:p>
          <a:p>
            <a:r>
              <a:rPr lang="en-US" sz="1100" dirty="0">
                <a:latin typeface=""/>
              </a:rPr>
              <a:t>    </a:t>
            </a:r>
            <a:r>
              <a:rPr lang="en-US" sz="1100" dirty="0" err="1">
                <a:latin typeface=""/>
              </a:rPr>
              <a:t>clf</a:t>
            </a:r>
            <a:r>
              <a:rPr lang="en-US" sz="1100" dirty="0" err="1">
                <a:solidFill>
                  <a:srgbClr val="666666"/>
                </a:solidFill>
                <a:latin typeface=""/>
              </a:rPr>
              <a:t>.fit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(X[:</a:t>
            </a:r>
            <a:r>
              <a:rPr lang="en-US" sz="1100" dirty="0" err="1">
                <a:solidFill>
                  <a:srgbClr val="666666"/>
                </a:solidFill>
                <a:latin typeface=""/>
              </a:rPr>
              <a:t>test_size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], y[:</a:t>
            </a:r>
            <a:r>
              <a:rPr lang="en-US" sz="1100" dirty="0" err="1">
                <a:solidFill>
                  <a:srgbClr val="666666"/>
                </a:solidFill>
                <a:latin typeface=""/>
              </a:rPr>
              <a:t>test_size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])</a:t>
            </a:r>
          </a:p>
          <a:p>
            <a:endParaRPr lang="en-US" sz="1100" dirty="0">
              <a:latin typeface=""/>
            </a:endParaRPr>
          </a:p>
          <a:p>
            <a:r>
              <a:rPr lang="en-US" sz="1100" dirty="0">
                <a:latin typeface=""/>
              </a:rPr>
              <a:t>    </a:t>
            </a:r>
            <a:r>
              <a:rPr lang="en-US" sz="1100" dirty="0" err="1">
                <a:latin typeface=""/>
              </a:rPr>
              <a:t>correct_count</a:t>
            </a:r>
            <a:r>
              <a:rPr lang="en-US" sz="1100" dirty="0">
                <a:latin typeface=""/>
              </a:rPr>
              <a:t> 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= 0</a:t>
            </a:r>
          </a:p>
          <a:p>
            <a:r>
              <a:rPr lang="mr-IN" sz="1100" dirty="0">
                <a:latin typeface=""/>
              </a:rPr>
              <a:t>    </a:t>
            </a:r>
            <a:r>
              <a:rPr lang="mr-IN" sz="1100" dirty="0" err="1">
                <a:latin typeface=""/>
              </a:rPr>
              <a:t>ticker_list</a:t>
            </a:r>
            <a:r>
              <a:rPr lang="mr-IN" sz="1100" dirty="0">
                <a:latin typeface=""/>
              </a:rPr>
              <a:t> 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= []</a:t>
            </a:r>
          </a:p>
          <a:p>
            <a:endParaRPr lang="mr-IN" sz="1100" dirty="0">
              <a:latin typeface=""/>
            </a:endParaRPr>
          </a:p>
          <a:p>
            <a:r>
              <a:rPr lang="en-US" sz="1100" dirty="0">
                <a:latin typeface=""/>
              </a:rPr>
              <a:t>    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for x </a:t>
            </a:r>
            <a:r>
              <a:rPr lang="en-US" sz="1100" b="1" dirty="0">
                <a:solidFill>
                  <a:srgbClr val="AA22FF"/>
                </a:solidFill>
                <a:latin typeface=""/>
              </a:rPr>
              <a:t>in 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range(</a:t>
            </a:r>
            <a:r>
              <a:rPr lang="en-US" sz="1100" b="1" dirty="0">
                <a:solidFill>
                  <a:srgbClr val="666666"/>
                </a:solidFill>
                <a:latin typeface=""/>
              </a:rPr>
              <a:t>1, </a:t>
            </a:r>
            <a:r>
              <a:rPr lang="en-US" sz="1100" b="1" dirty="0" err="1">
                <a:solidFill>
                  <a:srgbClr val="666666"/>
                </a:solidFill>
                <a:latin typeface=""/>
              </a:rPr>
              <a:t>test_size</a:t>
            </a:r>
            <a:r>
              <a:rPr lang="en-US" sz="1100" b="1" dirty="0">
                <a:solidFill>
                  <a:srgbClr val="666666"/>
                </a:solidFill>
                <a:latin typeface=""/>
              </a:rPr>
              <a:t> + 1</a:t>
            </a:r>
            <a:r>
              <a:rPr lang="en-US" sz="1100" b="1" dirty="0" smtClean="0">
                <a:solidFill>
                  <a:srgbClr val="666666"/>
                </a:solidFill>
                <a:latin typeface=""/>
              </a:rPr>
              <a:t>):</a:t>
            </a:r>
          </a:p>
          <a:p>
            <a:r>
              <a:rPr lang="en-US" sz="1100" b="1" dirty="0">
                <a:solidFill>
                  <a:srgbClr val="666666"/>
                </a:solidFill>
                <a:latin typeface=""/>
              </a:rPr>
              <a:t> </a:t>
            </a:r>
            <a:r>
              <a:rPr lang="en-US" sz="1100" b="1" dirty="0" smtClean="0">
                <a:solidFill>
                  <a:srgbClr val="666666"/>
                </a:solidFill>
                <a:latin typeface=""/>
              </a:rPr>
              <a:t>       </a:t>
            </a:r>
            <a:r>
              <a:rPr lang="mr-IN" sz="1100" b="1" dirty="0" err="1" smtClean="0">
                <a:solidFill>
                  <a:srgbClr val="008000"/>
                </a:solidFill>
                <a:latin typeface=""/>
              </a:rPr>
              <a:t>if</a:t>
            </a:r>
            <a:r>
              <a:rPr lang="mr-IN" sz="1100" b="1" dirty="0" smtClean="0">
                <a:solidFill>
                  <a:srgbClr val="008000"/>
                </a:solidFill>
                <a:latin typeface=""/>
              </a:rPr>
              <a:t> </a:t>
            </a:r>
            <a:r>
              <a:rPr lang="mr-IN" sz="1100" b="1" dirty="0" err="1">
                <a:solidFill>
                  <a:srgbClr val="008000"/>
                </a:solidFill>
                <a:latin typeface=""/>
              </a:rPr>
              <a:t>clf</a:t>
            </a:r>
            <a:r>
              <a:rPr lang="mr-IN" sz="1100" b="1" dirty="0" err="1">
                <a:solidFill>
                  <a:srgbClr val="666666"/>
                </a:solidFill>
                <a:latin typeface=""/>
              </a:rPr>
              <a:t>.predict</a:t>
            </a:r>
            <a:r>
              <a:rPr lang="mr-IN" sz="1100" b="1" dirty="0">
                <a:solidFill>
                  <a:srgbClr val="666666"/>
                </a:solidFill>
                <a:latin typeface=""/>
              </a:rPr>
              <a:t>(X[-</a:t>
            </a:r>
            <a:r>
              <a:rPr lang="mr-IN" sz="1100" b="1" dirty="0" err="1">
                <a:solidFill>
                  <a:srgbClr val="666666"/>
                </a:solidFill>
                <a:latin typeface=""/>
              </a:rPr>
              <a:t>x</a:t>
            </a:r>
            <a:r>
              <a:rPr lang="mr-IN" sz="1100" b="1" dirty="0">
                <a:solidFill>
                  <a:srgbClr val="666666"/>
                </a:solidFill>
                <a:latin typeface=""/>
              </a:rPr>
              <a:t>])[0] == </a:t>
            </a:r>
            <a:r>
              <a:rPr lang="mr-IN" sz="1100" b="1" dirty="0" err="1">
                <a:solidFill>
                  <a:srgbClr val="666666"/>
                </a:solidFill>
                <a:latin typeface=""/>
              </a:rPr>
              <a:t>y</a:t>
            </a:r>
            <a:r>
              <a:rPr lang="mr-IN" sz="1100" b="1" dirty="0">
                <a:solidFill>
                  <a:srgbClr val="666666"/>
                </a:solidFill>
                <a:latin typeface=""/>
              </a:rPr>
              <a:t>[-</a:t>
            </a:r>
            <a:r>
              <a:rPr lang="mr-IN" sz="1100" b="1" dirty="0" err="1">
                <a:solidFill>
                  <a:srgbClr val="666666"/>
                </a:solidFill>
                <a:latin typeface=""/>
              </a:rPr>
              <a:t>x</a:t>
            </a:r>
            <a:r>
              <a:rPr lang="mr-IN" sz="1100" b="1" dirty="0">
                <a:solidFill>
                  <a:srgbClr val="666666"/>
                </a:solidFill>
                <a:latin typeface=""/>
              </a:rPr>
              <a:t>]:</a:t>
            </a:r>
          </a:p>
          <a:p>
            <a:r>
              <a:rPr lang="mr-IN" sz="1100" dirty="0">
                <a:latin typeface=""/>
              </a:rPr>
              <a:t>            </a:t>
            </a:r>
            <a:r>
              <a:rPr lang="mr-IN" sz="1100" dirty="0" err="1">
                <a:latin typeface=""/>
              </a:rPr>
              <a:t>correct_count</a:t>
            </a:r>
            <a:r>
              <a:rPr lang="mr-IN" sz="1100" dirty="0">
                <a:latin typeface=""/>
              </a:rPr>
              <a:t> 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+= 1</a:t>
            </a:r>
          </a:p>
          <a:p>
            <a:endParaRPr lang="mr-IN" sz="1100" dirty="0">
              <a:latin typeface=""/>
            </a:endParaRPr>
          </a:p>
          <a:p>
            <a:r>
              <a:rPr lang="mr-IN" sz="1100" dirty="0">
                <a:latin typeface=""/>
              </a:rPr>
              <a:t>        </a:t>
            </a:r>
            <a:r>
              <a:rPr lang="mr-IN" sz="1100" b="1" dirty="0" err="1">
                <a:solidFill>
                  <a:srgbClr val="008000"/>
                </a:solidFill>
                <a:latin typeface=""/>
              </a:rPr>
              <a:t>if</a:t>
            </a:r>
            <a:r>
              <a:rPr lang="mr-IN" sz="1100" b="1" dirty="0">
                <a:solidFill>
                  <a:srgbClr val="008000"/>
                </a:solidFill>
                <a:latin typeface=""/>
              </a:rPr>
              <a:t> </a:t>
            </a:r>
            <a:r>
              <a:rPr lang="mr-IN" sz="1100" b="1" dirty="0" err="1">
                <a:solidFill>
                  <a:srgbClr val="008000"/>
                </a:solidFill>
                <a:latin typeface=""/>
              </a:rPr>
              <a:t>clf</a:t>
            </a:r>
            <a:r>
              <a:rPr lang="mr-IN" sz="1100" b="1" dirty="0" err="1">
                <a:solidFill>
                  <a:srgbClr val="666666"/>
                </a:solidFill>
                <a:latin typeface=""/>
              </a:rPr>
              <a:t>.predict</a:t>
            </a:r>
            <a:r>
              <a:rPr lang="mr-IN" sz="1100" b="1" dirty="0">
                <a:solidFill>
                  <a:srgbClr val="666666"/>
                </a:solidFill>
                <a:latin typeface=""/>
              </a:rPr>
              <a:t>(X[-</a:t>
            </a:r>
            <a:r>
              <a:rPr lang="mr-IN" sz="1100" b="1" dirty="0" err="1">
                <a:solidFill>
                  <a:srgbClr val="666666"/>
                </a:solidFill>
                <a:latin typeface=""/>
              </a:rPr>
              <a:t>x</a:t>
            </a:r>
            <a:r>
              <a:rPr lang="mr-IN" sz="1100" b="1" dirty="0">
                <a:solidFill>
                  <a:srgbClr val="666666"/>
                </a:solidFill>
                <a:latin typeface=""/>
              </a:rPr>
              <a:t>])[0] == 1:</a:t>
            </a:r>
          </a:p>
          <a:p>
            <a:r>
              <a:rPr lang="mr-IN" sz="1100" dirty="0">
                <a:latin typeface=""/>
              </a:rPr>
              <a:t>            </a:t>
            </a:r>
            <a:r>
              <a:rPr lang="mr-IN" sz="1100" dirty="0" err="1">
                <a:latin typeface=""/>
              </a:rPr>
              <a:t>invest_return</a:t>
            </a:r>
            <a:r>
              <a:rPr lang="mr-IN" sz="1100" dirty="0">
                <a:latin typeface=""/>
              </a:rPr>
              <a:t> 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invest_amount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 + (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invest_amount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 * (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Z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[-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x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][0] / 100))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67153-E9C6-4609-B45C-83C90DFD383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92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5260" y="1193679"/>
            <a:ext cx="11841480" cy="651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173" y="1310054"/>
            <a:ext cx="11825654" cy="4866909"/>
          </a:xfrm>
        </p:spPr>
        <p:txBody>
          <a:bodyPr/>
          <a:lstStyle/>
          <a:p>
            <a:r>
              <a:rPr lang="en-US" dirty="0" smtClean="0"/>
              <a:t>Aim and Goals</a:t>
            </a:r>
          </a:p>
          <a:p>
            <a:endParaRPr lang="en-US" dirty="0" smtClean="0"/>
          </a:p>
          <a:p>
            <a:r>
              <a:rPr lang="en-US" dirty="0" smtClean="0"/>
              <a:t>Datasets</a:t>
            </a:r>
          </a:p>
          <a:p>
            <a:endParaRPr lang="en-US" dirty="0" smtClean="0"/>
          </a:p>
          <a:p>
            <a:r>
              <a:rPr lang="en-US" dirty="0" smtClean="0"/>
              <a:t>Methods, Models, and Analysis</a:t>
            </a:r>
          </a:p>
          <a:p>
            <a:endParaRPr lang="en-US" dirty="0" smtClean="0"/>
          </a:p>
          <a:p>
            <a:r>
              <a:rPr lang="en-US" dirty="0" smtClean="0"/>
              <a:t>Risks and Assumptions</a:t>
            </a:r>
          </a:p>
          <a:p>
            <a:endParaRPr lang="en-US" dirty="0" smtClean="0"/>
          </a:p>
          <a:p>
            <a:r>
              <a:rPr lang="en-US" dirty="0" smtClean="0"/>
              <a:t>Conclusion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377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Executive Summary</a:t>
            </a:r>
            <a:endParaRPr lang="en-US" sz="4000" dirty="0"/>
          </a:p>
        </p:txBody>
      </p:sp>
      <p:pic>
        <p:nvPicPr>
          <p:cNvPr id="4" name="Picture 2" descr="http://static-assets.generalassemb.ly/logos/generalassembly-open-grap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466" y="0"/>
            <a:ext cx="1523534" cy="79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H="1" flipV="1">
            <a:off x="175260" y="1134208"/>
            <a:ext cx="11841480" cy="26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67153-E9C6-4609-B45C-83C90DFD38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00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377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Methods, Models, and Analysis</a:t>
            </a:r>
            <a:endParaRPr lang="en-US" sz="4000" dirty="0"/>
          </a:p>
        </p:txBody>
      </p:sp>
      <p:pic>
        <p:nvPicPr>
          <p:cNvPr id="4" name="Picture 2" descr="http://static-assets.generalassemb.ly/logos/generalassembly-open-grap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466" y="0"/>
            <a:ext cx="1523534" cy="79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H="1" flipV="1">
            <a:off x="175260" y="1134208"/>
            <a:ext cx="11841480" cy="26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83173" y="1310054"/>
            <a:ext cx="5285154" cy="5547946"/>
          </a:xfrm>
        </p:spPr>
        <p:txBody>
          <a:bodyPr>
            <a:normAutofit/>
          </a:bodyPr>
          <a:lstStyle/>
          <a:p>
            <a:r>
              <a:rPr lang="en-US" dirty="0"/>
              <a:t>Three </a:t>
            </a:r>
            <a:r>
              <a:rPr lang="en-US" dirty="0" smtClean="0"/>
              <a:t>Linear SVC scenarios </a:t>
            </a:r>
            <a:r>
              <a:rPr lang="en-US" dirty="0"/>
              <a:t>were tested: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smtClean="0"/>
              <a:t>final test set </a:t>
            </a:r>
            <a:r>
              <a:rPr lang="en-US" dirty="0"/>
              <a:t>the outperformance threshold to </a:t>
            </a:r>
            <a:r>
              <a:rPr lang="en-US" dirty="0" smtClean="0"/>
              <a:t>15</a:t>
            </a:r>
            <a:r>
              <a:rPr lang="en-US" dirty="0"/>
              <a:t>%</a:t>
            </a:r>
          </a:p>
          <a:p>
            <a:endParaRPr lang="en-US" dirty="0"/>
          </a:p>
          <a:p>
            <a:r>
              <a:rPr lang="en-US" dirty="0"/>
              <a:t>From a universe of 446 securities, the</a:t>
            </a:r>
            <a:r>
              <a:rPr lang="en-US" dirty="0" smtClean="0"/>
              <a:t> </a:t>
            </a:r>
            <a:r>
              <a:rPr lang="en-US" dirty="0"/>
              <a:t>model found 8</a:t>
            </a:r>
            <a:r>
              <a:rPr lang="en-US" dirty="0" smtClean="0"/>
              <a:t> </a:t>
            </a:r>
            <a:r>
              <a:rPr lang="en-US" dirty="0"/>
              <a:t>unique companies to invest in, and outperformed the market, by </a:t>
            </a:r>
            <a:r>
              <a:rPr lang="en-US" dirty="0" smtClean="0"/>
              <a:t>62</a:t>
            </a:r>
            <a:r>
              <a:rPr lang="en-US" dirty="0"/>
              <a:t>%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327" y="4338274"/>
            <a:ext cx="6540500" cy="2286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453672" y="1352182"/>
            <a:ext cx="3939541" cy="280076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100" b="1" dirty="0" err="1">
                <a:solidFill>
                  <a:srgbClr val="008000"/>
                </a:solidFill>
                <a:latin typeface=""/>
              </a:rPr>
              <a:t>def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 </a:t>
            </a:r>
            <a:r>
              <a:rPr lang="en-US" sz="1100" b="1" dirty="0" err="1">
                <a:solidFill>
                  <a:srgbClr val="0000FF"/>
                </a:solidFill>
                <a:latin typeface=""/>
              </a:rPr>
              <a:t>Build_Data_Set</a:t>
            </a:r>
            <a:r>
              <a:rPr lang="en-US" sz="1100" b="1" dirty="0">
                <a:solidFill>
                  <a:srgbClr val="0000FF"/>
                </a:solidFill>
                <a:latin typeface=""/>
              </a:rPr>
              <a:t>():</a:t>
            </a:r>
          </a:p>
          <a:p>
            <a:r>
              <a:rPr lang="en-US" sz="1100" dirty="0">
                <a:latin typeface=""/>
              </a:rPr>
              <a:t>    </a:t>
            </a:r>
            <a:r>
              <a:rPr lang="en-US" sz="1100" dirty="0" err="1">
                <a:latin typeface=""/>
              </a:rPr>
              <a:t>data_df</a:t>
            </a:r>
            <a:r>
              <a:rPr lang="en-US" sz="1100" dirty="0">
                <a:latin typeface=""/>
              </a:rPr>
              <a:t> 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en-US" sz="1100" dirty="0" err="1">
                <a:solidFill>
                  <a:srgbClr val="666666"/>
                </a:solidFill>
                <a:latin typeface=""/>
              </a:rPr>
              <a:t>pd.read_csv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(</a:t>
            </a:r>
            <a:r>
              <a:rPr lang="en-US" sz="1100" dirty="0">
                <a:solidFill>
                  <a:srgbClr val="BA2121"/>
                </a:solidFill>
                <a:latin typeface=""/>
              </a:rPr>
              <a:t>'{}{}'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.format(path, </a:t>
            </a:r>
            <a:r>
              <a:rPr lang="en-US" sz="1100" dirty="0" err="1">
                <a:solidFill>
                  <a:srgbClr val="666666"/>
                </a:solidFill>
                <a:latin typeface=""/>
              </a:rPr>
              <a:t>key_stats_csv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))</a:t>
            </a:r>
          </a:p>
          <a:p>
            <a:r>
              <a:rPr lang="en-US" sz="1100" dirty="0">
                <a:solidFill>
                  <a:srgbClr val="666666"/>
                </a:solidFill>
                <a:latin typeface=""/>
              </a:rPr>
              <a:t>    </a:t>
            </a:r>
          </a:p>
          <a:p>
            <a:r>
              <a:rPr lang="en-US" sz="1100" dirty="0">
                <a:solidFill>
                  <a:srgbClr val="666666"/>
                </a:solidFill>
                <a:latin typeface=""/>
              </a:rPr>
              <a:t>    </a:t>
            </a:r>
            <a:r>
              <a:rPr lang="en-US" sz="1100" dirty="0" err="1">
                <a:latin typeface=""/>
              </a:rPr>
              <a:t>data_df</a:t>
            </a:r>
            <a:r>
              <a:rPr lang="en-US" sz="1100" dirty="0">
                <a:latin typeface=""/>
              </a:rPr>
              <a:t> 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en-US" sz="1100" dirty="0" err="1">
                <a:solidFill>
                  <a:srgbClr val="666666"/>
                </a:solidFill>
                <a:latin typeface=""/>
              </a:rPr>
              <a:t>data_df.reindex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(</a:t>
            </a:r>
          </a:p>
          <a:p>
            <a:r>
              <a:rPr lang="en-US" sz="1100" dirty="0">
                <a:solidFill>
                  <a:srgbClr val="666666"/>
                </a:solidFill>
                <a:latin typeface=""/>
              </a:rPr>
              <a:t>                    </a:t>
            </a:r>
            <a:r>
              <a:rPr lang="en-US" sz="1100" dirty="0" err="1">
                <a:solidFill>
                  <a:srgbClr val="666666"/>
                </a:solidFill>
                <a:latin typeface=""/>
              </a:rPr>
              <a:t>np.random.permutation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(</a:t>
            </a:r>
            <a:r>
              <a:rPr lang="en-US" sz="1100" dirty="0" err="1">
                <a:solidFill>
                  <a:srgbClr val="666666"/>
                </a:solidFill>
                <a:latin typeface=""/>
              </a:rPr>
              <a:t>data_df.index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))</a:t>
            </a:r>
          </a:p>
          <a:p>
            <a:r>
              <a:rPr lang="en-US" sz="1100" dirty="0">
                <a:latin typeface=""/>
              </a:rPr>
              <a:t>    </a:t>
            </a:r>
            <a:r>
              <a:rPr lang="en-US" sz="1100" dirty="0" err="1">
                <a:latin typeface=""/>
              </a:rPr>
              <a:t>data_df</a:t>
            </a:r>
            <a:r>
              <a:rPr lang="en-US" sz="1100" dirty="0">
                <a:latin typeface=""/>
              </a:rPr>
              <a:t> 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en-US" sz="1100" dirty="0" err="1">
                <a:solidFill>
                  <a:srgbClr val="666666"/>
                </a:solidFill>
                <a:latin typeface=""/>
              </a:rPr>
              <a:t>data_df.replace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(</a:t>
            </a:r>
            <a:r>
              <a:rPr lang="en-US" sz="1100" dirty="0">
                <a:solidFill>
                  <a:srgbClr val="BA2121"/>
                </a:solidFill>
                <a:latin typeface=""/>
              </a:rPr>
              <a:t>'</a:t>
            </a:r>
            <a:r>
              <a:rPr lang="en-US" sz="1100" dirty="0" err="1">
                <a:solidFill>
                  <a:srgbClr val="BA2121"/>
                </a:solidFill>
                <a:latin typeface=""/>
              </a:rPr>
              <a:t>NaN</a:t>
            </a:r>
            <a:r>
              <a:rPr lang="en-US" sz="1100" dirty="0">
                <a:solidFill>
                  <a:srgbClr val="BA2121"/>
                </a:solidFill>
                <a:latin typeface=""/>
              </a:rPr>
              <a:t>', 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0).replace(</a:t>
            </a:r>
            <a:r>
              <a:rPr lang="en-US" sz="1100" dirty="0">
                <a:solidFill>
                  <a:srgbClr val="BA2121"/>
                </a:solidFill>
                <a:latin typeface=""/>
              </a:rPr>
              <a:t>'N/A', 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0)</a:t>
            </a:r>
          </a:p>
          <a:p>
            <a:endParaRPr lang="en-US" sz="1100" dirty="0">
              <a:latin typeface=""/>
            </a:endParaRPr>
          </a:p>
          <a:p>
            <a:r>
              <a:rPr lang="en-US" sz="1100" dirty="0">
                <a:latin typeface=""/>
              </a:rPr>
              <a:t>    X 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en-US" sz="1100" dirty="0" err="1">
                <a:solidFill>
                  <a:srgbClr val="666666"/>
                </a:solidFill>
                <a:latin typeface=""/>
              </a:rPr>
              <a:t>np.array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(</a:t>
            </a:r>
            <a:r>
              <a:rPr lang="en-US" sz="1100" dirty="0" err="1">
                <a:solidFill>
                  <a:srgbClr val="666666"/>
                </a:solidFill>
                <a:latin typeface=""/>
              </a:rPr>
              <a:t>data_df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[FEATURES].values)</a:t>
            </a:r>
          </a:p>
          <a:p>
            <a:r>
              <a:rPr lang="en-US" sz="1100" dirty="0">
                <a:latin typeface=""/>
              </a:rPr>
              <a:t>    y 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= (</a:t>
            </a:r>
            <a:r>
              <a:rPr lang="en-US" sz="1100" dirty="0" err="1">
                <a:solidFill>
                  <a:srgbClr val="666666"/>
                </a:solidFill>
                <a:latin typeface=""/>
              </a:rPr>
              <a:t>data_df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[</a:t>
            </a:r>
            <a:r>
              <a:rPr lang="en-US" sz="1100" dirty="0">
                <a:solidFill>
                  <a:srgbClr val="BA2121"/>
                </a:solidFill>
                <a:latin typeface=""/>
              </a:rPr>
              <a:t>'status']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.replace(</a:t>
            </a:r>
            <a:r>
              <a:rPr lang="en-US" sz="1100" dirty="0">
                <a:solidFill>
                  <a:srgbClr val="BA2121"/>
                </a:solidFill>
                <a:latin typeface=""/>
              </a:rPr>
              <a:t>'underperform',     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0).replace(</a:t>
            </a:r>
            <a:r>
              <a:rPr lang="en-US" sz="1100" dirty="0">
                <a:solidFill>
                  <a:srgbClr val="BA2121"/>
                </a:solidFill>
                <a:latin typeface=""/>
              </a:rPr>
              <a:t>'outperform', 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1)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.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values.tolist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())</a:t>
            </a:r>
          </a:p>
          <a:p>
            <a:r>
              <a:rPr lang="en-US" sz="1100" dirty="0">
                <a:latin typeface=""/>
              </a:rPr>
              <a:t>    X 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en-US" sz="1100" dirty="0" err="1">
                <a:solidFill>
                  <a:srgbClr val="666666"/>
                </a:solidFill>
                <a:latin typeface=""/>
              </a:rPr>
              <a:t>preprocessing.scale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(X)</a:t>
            </a:r>
          </a:p>
          <a:p>
            <a:endParaRPr lang="mr-IN" sz="1100" dirty="0">
              <a:latin typeface=""/>
            </a:endParaRPr>
          </a:p>
          <a:p>
            <a:r>
              <a:rPr lang="en-US" sz="1100" dirty="0">
                <a:latin typeface=""/>
              </a:rPr>
              <a:t>    Z 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en-US" sz="1100" dirty="0" err="1">
                <a:solidFill>
                  <a:srgbClr val="666666"/>
                </a:solidFill>
                <a:latin typeface=""/>
              </a:rPr>
              <a:t>np.array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(</a:t>
            </a:r>
            <a:r>
              <a:rPr lang="en-US" sz="1100" dirty="0" err="1">
                <a:solidFill>
                  <a:srgbClr val="666666"/>
                </a:solidFill>
                <a:latin typeface=""/>
              </a:rPr>
              <a:t>data_df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[[</a:t>
            </a:r>
            <a:r>
              <a:rPr lang="en-US" sz="1100" dirty="0">
                <a:solidFill>
                  <a:srgbClr val="BA2121"/>
                </a:solidFill>
                <a:latin typeface=""/>
              </a:rPr>
              <a:t>'stock p change', 'sp500 p change',        ‘Price', 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Ticker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']])</a:t>
            </a:r>
            <a:endParaRPr lang="en-US" sz="1100" dirty="0">
              <a:solidFill>
                <a:srgbClr val="BA2121"/>
              </a:solidFill>
              <a:latin typeface=""/>
            </a:endParaRPr>
          </a:p>
          <a:p>
            <a:endParaRPr lang="en-US" sz="1100" dirty="0">
              <a:solidFill>
                <a:srgbClr val="BA2121"/>
              </a:solidFill>
              <a:latin typeface=""/>
            </a:endParaRPr>
          </a:p>
          <a:p>
            <a:endParaRPr lang="mr-IN" sz="1100" dirty="0">
              <a:solidFill>
                <a:srgbClr val="BA2121"/>
              </a:solidFill>
              <a:latin typeface="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393214" y="1352182"/>
            <a:ext cx="2615614" cy="280076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100" dirty="0">
                <a:latin typeface=""/>
              </a:rPr>
              <a:t>X, y, Z 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en-US" sz="1100" dirty="0" err="1">
                <a:solidFill>
                  <a:srgbClr val="666666"/>
                </a:solidFill>
                <a:latin typeface=""/>
              </a:rPr>
              <a:t>Build_Data_Set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()</a:t>
            </a:r>
          </a:p>
          <a:p>
            <a:endParaRPr lang="en-US" sz="1100" dirty="0">
              <a:latin typeface=""/>
            </a:endParaRPr>
          </a:p>
          <a:p>
            <a:r>
              <a:rPr lang="mr-IN" sz="1100" dirty="0">
                <a:latin typeface=""/>
              </a:rPr>
              <a:t>    </a:t>
            </a:r>
            <a:r>
              <a:rPr lang="mr-IN" sz="1100" dirty="0" err="1">
                <a:latin typeface=""/>
              </a:rPr>
              <a:t>test_size</a:t>
            </a:r>
            <a:r>
              <a:rPr lang="mr-IN" sz="1100" dirty="0">
                <a:latin typeface=""/>
              </a:rPr>
              <a:t> 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mr-IN" sz="1100" dirty="0" err="1">
                <a:solidFill>
                  <a:srgbClr val="008000"/>
                </a:solidFill>
                <a:latin typeface=""/>
              </a:rPr>
              <a:t>int</a:t>
            </a:r>
            <a:r>
              <a:rPr lang="mr-IN" sz="1100" dirty="0">
                <a:solidFill>
                  <a:srgbClr val="008000"/>
                </a:solidFill>
                <a:latin typeface=""/>
              </a:rPr>
              <a:t>(</a:t>
            </a:r>
            <a:r>
              <a:rPr lang="mr-IN" sz="1100" dirty="0" err="1">
                <a:solidFill>
                  <a:srgbClr val="008000"/>
                </a:solidFill>
                <a:latin typeface=""/>
              </a:rPr>
              <a:t>len</a:t>
            </a:r>
            <a:r>
              <a:rPr lang="mr-IN" sz="1100" dirty="0">
                <a:solidFill>
                  <a:srgbClr val="008000"/>
                </a:solidFill>
                <a:latin typeface=""/>
              </a:rPr>
              <a:t>(X) 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* 0.75</a:t>
            </a:r>
            <a:r>
              <a:rPr lang="mr-IN" sz="1100" dirty="0" smtClean="0">
                <a:solidFill>
                  <a:srgbClr val="666666"/>
                </a:solidFill>
                <a:latin typeface=""/>
              </a:rPr>
              <a:t>)</a:t>
            </a:r>
            <a:endParaRPr lang="mr-IN" sz="1100" dirty="0">
              <a:latin typeface=""/>
            </a:endParaRPr>
          </a:p>
          <a:p>
            <a:r>
              <a:rPr lang="en-US" sz="1100" dirty="0">
                <a:latin typeface=""/>
              </a:rPr>
              <a:t>    </a:t>
            </a:r>
            <a:r>
              <a:rPr lang="en-US" sz="1100" dirty="0" err="1">
                <a:latin typeface=""/>
              </a:rPr>
              <a:t>clf</a:t>
            </a:r>
            <a:r>
              <a:rPr lang="en-US" sz="1100" dirty="0">
                <a:latin typeface=""/>
              </a:rPr>
              <a:t> 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en-US" sz="1100" dirty="0" err="1">
                <a:solidFill>
                  <a:srgbClr val="666666"/>
                </a:solidFill>
                <a:latin typeface=""/>
              </a:rPr>
              <a:t>svm.SVC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(kernel=</a:t>
            </a:r>
            <a:r>
              <a:rPr lang="en-US" sz="1100" dirty="0" smtClean="0">
                <a:solidFill>
                  <a:srgbClr val="BA2121"/>
                </a:solidFill>
                <a:latin typeface=""/>
              </a:rPr>
              <a:t>'</a:t>
            </a:r>
            <a:r>
              <a:rPr lang="en-US" sz="1100" dirty="0" err="1" smtClean="0">
                <a:solidFill>
                  <a:srgbClr val="BA2121"/>
                </a:solidFill>
                <a:latin typeface=""/>
              </a:rPr>
              <a:t>linear’,C</a:t>
            </a:r>
            <a:r>
              <a:rPr lang="en-US" sz="1100" dirty="0" smtClean="0">
                <a:solidFill>
                  <a:srgbClr val="666666"/>
                </a:solidFill>
                <a:latin typeface=""/>
              </a:rPr>
              <a:t>=1.0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)</a:t>
            </a:r>
          </a:p>
          <a:p>
            <a:r>
              <a:rPr lang="en-US" sz="1100" dirty="0">
                <a:latin typeface=""/>
              </a:rPr>
              <a:t>    </a:t>
            </a:r>
            <a:r>
              <a:rPr lang="en-US" sz="1100" dirty="0" err="1">
                <a:latin typeface=""/>
              </a:rPr>
              <a:t>clf</a:t>
            </a:r>
            <a:r>
              <a:rPr lang="en-US" sz="1100" dirty="0" err="1">
                <a:solidFill>
                  <a:srgbClr val="666666"/>
                </a:solidFill>
                <a:latin typeface=""/>
              </a:rPr>
              <a:t>.fit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(X[:</a:t>
            </a:r>
            <a:r>
              <a:rPr lang="en-US" sz="1100" dirty="0" err="1">
                <a:solidFill>
                  <a:srgbClr val="666666"/>
                </a:solidFill>
                <a:latin typeface=""/>
              </a:rPr>
              <a:t>test_size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], y[:</a:t>
            </a:r>
            <a:r>
              <a:rPr lang="en-US" sz="1100" dirty="0" err="1">
                <a:solidFill>
                  <a:srgbClr val="666666"/>
                </a:solidFill>
                <a:latin typeface=""/>
              </a:rPr>
              <a:t>test_size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])</a:t>
            </a:r>
          </a:p>
          <a:p>
            <a:endParaRPr lang="en-US" sz="1100" dirty="0">
              <a:latin typeface=""/>
            </a:endParaRPr>
          </a:p>
          <a:p>
            <a:r>
              <a:rPr lang="en-US" sz="1100" dirty="0">
                <a:latin typeface=""/>
              </a:rPr>
              <a:t>    </a:t>
            </a:r>
            <a:r>
              <a:rPr lang="en-US" sz="1100" dirty="0" err="1">
                <a:latin typeface=""/>
              </a:rPr>
              <a:t>correct_count</a:t>
            </a:r>
            <a:r>
              <a:rPr lang="en-US" sz="1100" dirty="0">
                <a:latin typeface=""/>
              </a:rPr>
              <a:t> 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= 0</a:t>
            </a:r>
          </a:p>
          <a:p>
            <a:r>
              <a:rPr lang="mr-IN" sz="1100" dirty="0">
                <a:latin typeface=""/>
              </a:rPr>
              <a:t>    </a:t>
            </a:r>
            <a:r>
              <a:rPr lang="mr-IN" sz="1100" dirty="0" err="1">
                <a:latin typeface=""/>
              </a:rPr>
              <a:t>ticker_list</a:t>
            </a:r>
            <a:r>
              <a:rPr lang="mr-IN" sz="1100" dirty="0">
                <a:latin typeface=""/>
              </a:rPr>
              <a:t> 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= []</a:t>
            </a:r>
          </a:p>
          <a:p>
            <a:endParaRPr lang="mr-IN" sz="1100" dirty="0">
              <a:latin typeface=""/>
            </a:endParaRPr>
          </a:p>
          <a:p>
            <a:r>
              <a:rPr lang="en-US" sz="1100" dirty="0">
                <a:latin typeface=""/>
              </a:rPr>
              <a:t>    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for x </a:t>
            </a:r>
            <a:r>
              <a:rPr lang="en-US" sz="1100" b="1" dirty="0">
                <a:solidFill>
                  <a:srgbClr val="AA22FF"/>
                </a:solidFill>
                <a:latin typeface=""/>
              </a:rPr>
              <a:t>in 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range(</a:t>
            </a:r>
            <a:r>
              <a:rPr lang="en-US" sz="1100" b="1" dirty="0">
                <a:solidFill>
                  <a:srgbClr val="666666"/>
                </a:solidFill>
                <a:latin typeface=""/>
              </a:rPr>
              <a:t>1, </a:t>
            </a:r>
            <a:r>
              <a:rPr lang="en-US" sz="1100" b="1" dirty="0" err="1">
                <a:solidFill>
                  <a:srgbClr val="666666"/>
                </a:solidFill>
                <a:latin typeface=""/>
              </a:rPr>
              <a:t>test_size</a:t>
            </a:r>
            <a:r>
              <a:rPr lang="en-US" sz="1100" b="1" dirty="0">
                <a:solidFill>
                  <a:srgbClr val="666666"/>
                </a:solidFill>
                <a:latin typeface=""/>
              </a:rPr>
              <a:t> + 1</a:t>
            </a:r>
            <a:r>
              <a:rPr lang="en-US" sz="1100" b="1" dirty="0" smtClean="0">
                <a:solidFill>
                  <a:srgbClr val="666666"/>
                </a:solidFill>
                <a:latin typeface=""/>
              </a:rPr>
              <a:t>):</a:t>
            </a:r>
          </a:p>
          <a:p>
            <a:r>
              <a:rPr lang="en-US" sz="1100" b="1" dirty="0">
                <a:solidFill>
                  <a:srgbClr val="666666"/>
                </a:solidFill>
                <a:latin typeface=""/>
              </a:rPr>
              <a:t> </a:t>
            </a:r>
            <a:r>
              <a:rPr lang="en-US" sz="1100" b="1" dirty="0" smtClean="0">
                <a:solidFill>
                  <a:srgbClr val="666666"/>
                </a:solidFill>
                <a:latin typeface=""/>
              </a:rPr>
              <a:t>       </a:t>
            </a:r>
            <a:r>
              <a:rPr lang="mr-IN" sz="1100" b="1" dirty="0" err="1" smtClean="0">
                <a:solidFill>
                  <a:srgbClr val="008000"/>
                </a:solidFill>
                <a:latin typeface=""/>
              </a:rPr>
              <a:t>if</a:t>
            </a:r>
            <a:r>
              <a:rPr lang="mr-IN" sz="1100" b="1" dirty="0" smtClean="0">
                <a:solidFill>
                  <a:srgbClr val="008000"/>
                </a:solidFill>
                <a:latin typeface=""/>
              </a:rPr>
              <a:t> </a:t>
            </a:r>
            <a:r>
              <a:rPr lang="mr-IN" sz="1100" b="1" dirty="0" err="1">
                <a:solidFill>
                  <a:srgbClr val="008000"/>
                </a:solidFill>
                <a:latin typeface=""/>
              </a:rPr>
              <a:t>clf</a:t>
            </a:r>
            <a:r>
              <a:rPr lang="mr-IN" sz="1100" b="1" dirty="0" err="1">
                <a:solidFill>
                  <a:srgbClr val="666666"/>
                </a:solidFill>
                <a:latin typeface=""/>
              </a:rPr>
              <a:t>.predict</a:t>
            </a:r>
            <a:r>
              <a:rPr lang="mr-IN" sz="1100" b="1" dirty="0">
                <a:solidFill>
                  <a:srgbClr val="666666"/>
                </a:solidFill>
                <a:latin typeface=""/>
              </a:rPr>
              <a:t>(X[-</a:t>
            </a:r>
            <a:r>
              <a:rPr lang="mr-IN" sz="1100" b="1" dirty="0" err="1">
                <a:solidFill>
                  <a:srgbClr val="666666"/>
                </a:solidFill>
                <a:latin typeface=""/>
              </a:rPr>
              <a:t>x</a:t>
            </a:r>
            <a:r>
              <a:rPr lang="mr-IN" sz="1100" b="1" dirty="0">
                <a:solidFill>
                  <a:srgbClr val="666666"/>
                </a:solidFill>
                <a:latin typeface=""/>
              </a:rPr>
              <a:t>])[0] == </a:t>
            </a:r>
            <a:r>
              <a:rPr lang="mr-IN" sz="1100" b="1" dirty="0" err="1">
                <a:solidFill>
                  <a:srgbClr val="666666"/>
                </a:solidFill>
                <a:latin typeface=""/>
              </a:rPr>
              <a:t>y</a:t>
            </a:r>
            <a:r>
              <a:rPr lang="mr-IN" sz="1100" b="1" dirty="0">
                <a:solidFill>
                  <a:srgbClr val="666666"/>
                </a:solidFill>
                <a:latin typeface=""/>
              </a:rPr>
              <a:t>[-</a:t>
            </a:r>
            <a:r>
              <a:rPr lang="mr-IN" sz="1100" b="1" dirty="0" err="1">
                <a:solidFill>
                  <a:srgbClr val="666666"/>
                </a:solidFill>
                <a:latin typeface=""/>
              </a:rPr>
              <a:t>x</a:t>
            </a:r>
            <a:r>
              <a:rPr lang="mr-IN" sz="1100" b="1" dirty="0">
                <a:solidFill>
                  <a:srgbClr val="666666"/>
                </a:solidFill>
                <a:latin typeface=""/>
              </a:rPr>
              <a:t>]:</a:t>
            </a:r>
          </a:p>
          <a:p>
            <a:r>
              <a:rPr lang="mr-IN" sz="1100" dirty="0">
                <a:latin typeface=""/>
              </a:rPr>
              <a:t>            </a:t>
            </a:r>
            <a:r>
              <a:rPr lang="mr-IN" sz="1100" dirty="0" err="1">
                <a:latin typeface=""/>
              </a:rPr>
              <a:t>correct_count</a:t>
            </a:r>
            <a:r>
              <a:rPr lang="mr-IN" sz="1100" dirty="0">
                <a:latin typeface=""/>
              </a:rPr>
              <a:t> 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+= 1</a:t>
            </a:r>
          </a:p>
          <a:p>
            <a:endParaRPr lang="mr-IN" sz="1100" dirty="0">
              <a:latin typeface=""/>
            </a:endParaRPr>
          </a:p>
          <a:p>
            <a:r>
              <a:rPr lang="mr-IN" sz="1100" dirty="0">
                <a:latin typeface=""/>
              </a:rPr>
              <a:t>        </a:t>
            </a:r>
            <a:r>
              <a:rPr lang="mr-IN" sz="1100" b="1" dirty="0" err="1">
                <a:solidFill>
                  <a:srgbClr val="008000"/>
                </a:solidFill>
                <a:latin typeface=""/>
              </a:rPr>
              <a:t>if</a:t>
            </a:r>
            <a:r>
              <a:rPr lang="mr-IN" sz="1100" b="1" dirty="0">
                <a:solidFill>
                  <a:srgbClr val="008000"/>
                </a:solidFill>
                <a:latin typeface=""/>
              </a:rPr>
              <a:t> </a:t>
            </a:r>
            <a:r>
              <a:rPr lang="mr-IN" sz="1100" b="1" dirty="0" err="1">
                <a:solidFill>
                  <a:srgbClr val="008000"/>
                </a:solidFill>
                <a:latin typeface=""/>
              </a:rPr>
              <a:t>clf</a:t>
            </a:r>
            <a:r>
              <a:rPr lang="mr-IN" sz="1100" b="1" dirty="0" err="1">
                <a:solidFill>
                  <a:srgbClr val="666666"/>
                </a:solidFill>
                <a:latin typeface=""/>
              </a:rPr>
              <a:t>.predict</a:t>
            </a:r>
            <a:r>
              <a:rPr lang="mr-IN" sz="1100" b="1" dirty="0">
                <a:solidFill>
                  <a:srgbClr val="666666"/>
                </a:solidFill>
                <a:latin typeface=""/>
              </a:rPr>
              <a:t>(X[-</a:t>
            </a:r>
            <a:r>
              <a:rPr lang="mr-IN" sz="1100" b="1" dirty="0" err="1">
                <a:solidFill>
                  <a:srgbClr val="666666"/>
                </a:solidFill>
                <a:latin typeface=""/>
              </a:rPr>
              <a:t>x</a:t>
            </a:r>
            <a:r>
              <a:rPr lang="mr-IN" sz="1100" b="1" dirty="0">
                <a:solidFill>
                  <a:srgbClr val="666666"/>
                </a:solidFill>
                <a:latin typeface=""/>
              </a:rPr>
              <a:t>])[0] == 1:</a:t>
            </a:r>
          </a:p>
          <a:p>
            <a:r>
              <a:rPr lang="mr-IN" sz="1100" dirty="0">
                <a:latin typeface=""/>
              </a:rPr>
              <a:t>            </a:t>
            </a:r>
            <a:r>
              <a:rPr lang="mr-IN" sz="1100" dirty="0" err="1">
                <a:latin typeface=""/>
              </a:rPr>
              <a:t>invest_return</a:t>
            </a:r>
            <a:r>
              <a:rPr lang="mr-IN" sz="1100" dirty="0">
                <a:latin typeface=""/>
              </a:rPr>
              <a:t> 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invest_amount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 + (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invest_amount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 * (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Z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[-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x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][0] / 100))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67153-E9C6-4609-B45C-83C90DFD383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7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5260" y="4269384"/>
            <a:ext cx="11841480" cy="651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173" y="1310054"/>
            <a:ext cx="11825654" cy="4866909"/>
          </a:xfrm>
        </p:spPr>
        <p:txBody>
          <a:bodyPr/>
          <a:lstStyle/>
          <a:p>
            <a:r>
              <a:rPr lang="en-US" dirty="0" smtClean="0"/>
              <a:t>Aim and Goals</a:t>
            </a:r>
          </a:p>
          <a:p>
            <a:endParaRPr lang="en-US" dirty="0" smtClean="0"/>
          </a:p>
          <a:p>
            <a:r>
              <a:rPr lang="en-US" dirty="0" smtClean="0"/>
              <a:t>Datasets</a:t>
            </a:r>
          </a:p>
          <a:p>
            <a:endParaRPr lang="en-US" dirty="0" smtClean="0"/>
          </a:p>
          <a:p>
            <a:r>
              <a:rPr lang="en-US" dirty="0" smtClean="0"/>
              <a:t>Methods, Models, and Analysis</a:t>
            </a:r>
          </a:p>
          <a:p>
            <a:endParaRPr lang="en-US" dirty="0" smtClean="0"/>
          </a:p>
          <a:p>
            <a:r>
              <a:rPr lang="en-US" dirty="0" smtClean="0"/>
              <a:t>Risks and Assumptions</a:t>
            </a:r>
          </a:p>
          <a:p>
            <a:endParaRPr lang="en-US" dirty="0" smtClean="0"/>
          </a:p>
          <a:p>
            <a:r>
              <a:rPr lang="en-US" dirty="0" smtClean="0"/>
              <a:t>Conclusion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377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Executive Summary</a:t>
            </a:r>
            <a:endParaRPr lang="en-US" sz="4000" dirty="0"/>
          </a:p>
        </p:txBody>
      </p:sp>
      <p:pic>
        <p:nvPicPr>
          <p:cNvPr id="4" name="Picture 2" descr="http://static-assets.generalassemb.ly/logos/generalassembly-open-grap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466" y="0"/>
            <a:ext cx="1523534" cy="79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H="1" flipV="1">
            <a:off x="175260" y="1134208"/>
            <a:ext cx="11841480" cy="26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67153-E9C6-4609-B45C-83C90DFD383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69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173" y="1310054"/>
            <a:ext cx="11825654" cy="4866909"/>
          </a:xfrm>
        </p:spPr>
        <p:txBody>
          <a:bodyPr>
            <a:normAutofit/>
          </a:bodyPr>
          <a:lstStyle/>
          <a:p>
            <a:r>
              <a:rPr lang="en-US" dirty="0" smtClean="0"/>
              <a:t>How the fundamental dataset was populated</a:t>
            </a:r>
          </a:p>
          <a:p>
            <a:pPr lvl="1"/>
            <a:r>
              <a:rPr lang="en-US" dirty="0" smtClean="0"/>
              <a:t>Only training on high performing securities?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Temporal</a:t>
            </a:r>
          </a:p>
          <a:p>
            <a:pPr lvl="1"/>
            <a:r>
              <a:rPr lang="en-US" dirty="0" smtClean="0"/>
              <a:t>Fundamental dataset is from 2003-2013</a:t>
            </a:r>
          </a:p>
          <a:p>
            <a:pPr lvl="1"/>
            <a:r>
              <a:rPr lang="en-US" dirty="0" smtClean="0"/>
              <a:t>Need input from 2014-2016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No indicator entry / exit indicators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377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Risks and Assumptions</a:t>
            </a:r>
            <a:endParaRPr lang="en-US" sz="4000" dirty="0"/>
          </a:p>
        </p:txBody>
      </p:sp>
      <p:pic>
        <p:nvPicPr>
          <p:cNvPr id="4" name="Picture 2" descr="http://static-assets.generalassemb.ly/logos/generalassembly-open-grap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466" y="0"/>
            <a:ext cx="1523534" cy="79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H="1" flipV="1">
            <a:off x="175260" y="1134208"/>
            <a:ext cx="11841480" cy="26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67153-E9C6-4609-B45C-83C90DFD383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10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5260" y="5266914"/>
            <a:ext cx="11841480" cy="651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173" y="1310054"/>
            <a:ext cx="11825654" cy="4866909"/>
          </a:xfrm>
        </p:spPr>
        <p:txBody>
          <a:bodyPr/>
          <a:lstStyle/>
          <a:p>
            <a:r>
              <a:rPr lang="en-US" dirty="0" smtClean="0"/>
              <a:t>Aim and Goals</a:t>
            </a:r>
          </a:p>
          <a:p>
            <a:endParaRPr lang="en-US" dirty="0" smtClean="0"/>
          </a:p>
          <a:p>
            <a:r>
              <a:rPr lang="en-US" dirty="0" smtClean="0"/>
              <a:t>Datasets</a:t>
            </a:r>
          </a:p>
          <a:p>
            <a:endParaRPr lang="en-US" dirty="0" smtClean="0"/>
          </a:p>
          <a:p>
            <a:r>
              <a:rPr lang="en-US" dirty="0" smtClean="0"/>
              <a:t>Methods, Models, and Analysis</a:t>
            </a:r>
          </a:p>
          <a:p>
            <a:endParaRPr lang="en-US" dirty="0" smtClean="0"/>
          </a:p>
          <a:p>
            <a:r>
              <a:rPr lang="en-US" dirty="0" smtClean="0"/>
              <a:t>Risks and Assumptions</a:t>
            </a:r>
          </a:p>
          <a:p>
            <a:endParaRPr lang="en-US" dirty="0" smtClean="0"/>
          </a:p>
          <a:p>
            <a:r>
              <a:rPr lang="en-US" dirty="0" smtClean="0"/>
              <a:t>Conclusion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377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Executive Summary</a:t>
            </a:r>
            <a:endParaRPr lang="en-US" sz="4000" dirty="0"/>
          </a:p>
        </p:txBody>
      </p:sp>
      <p:pic>
        <p:nvPicPr>
          <p:cNvPr id="4" name="Picture 2" descr="http://static-assets.generalassemb.ly/logos/generalassembly-open-grap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466" y="0"/>
            <a:ext cx="1523534" cy="79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H="1" flipV="1">
            <a:off x="175260" y="1134208"/>
            <a:ext cx="11841480" cy="26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67153-E9C6-4609-B45C-83C90DFD383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7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377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Conclusion</a:t>
            </a:r>
            <a:endParaRPr lang="en-US" sz="4000" dirty="0"/>
          </a:p>
        </p:txBody>
      </p:sp>
      <p:pic>
        <p:nvPicPr>
          <p:cNvPr id="4" name="Picture 2" descr="http://static-assets.generalassemb.ly/logos/generalassembly-open-grap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466" y="0"/>
            <a:ext cx="1523534" cy="79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H="1" flipV="1">
            <a:off x="175260" y="1134208"/>
            <a:ext cx="11841480" cy="26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83173" y="1310054"/>
            <a:ext cx="11825654" cy="5547946"/>
          </a:xfrm>
        </p:spPr>
        <p:txBody>
          <a:bodyPr>
            <a:normAutofit/>
          </a:bodyPr>
          <a:lstStyle/>
          <a:p>
            <a:r>
              <a:rPr lang="en-US" dirty="0" smtClean="0"/>
              <a:t>Model is a screener for identifying which securities to research further</a:t>
            </a:r>
          </a:p>
          <a:p>
            <a:endParaRPr lang="en-US" dirty="0" smtClean="0"/>
          </a:p>
          <a:p>
            <a:r>
              <a:rPr lang="en-US" dirty="0" smtClean="0"/>
              <a:t>Need to investigate, standardize, and aggregate more data</a:t>
            </a:r>
          </a:p>
          <a:p>
            <a:endParaRPr lang="en-US" dirty="0" smtClean="0"/>
          </a:p>
          <a:p>
            <a:r>
              <a:rPr lang="en-US" dirty="0" smtClean="0"/>
              <a:t>Address risk/assumption control points</a:t>
            </a:r>
          </a:p>
          <a:p>
            <a:endParaRPr lang="en-US" dirty="0"/>
          </a:p>
          <a:p>
            <a:r>
              <a:rPr lang="en-US" dirty="0" smtClean="0"/>
              <a:t>Taking it a step further, will look into creating a model to systematically value these companies with new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67153-E9C6-4609-B45C-83C90DFD383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04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377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Acknowledgements</a:t>
            </a:r>
            <a:endParaRPr lang="en-US" sz="4000" dirty="0"/>
          </a:p>
        </p:txBody>
      </p:sp>
      <p:pic>
        <p:nvPicPr>
          <p:cNvPr id="4" name="Picture 2" descr="http://static-assets.generalassemb.ly/logos/generalassembly-open-grap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466" y="0"/>
            <a:ext cx="1523534" cy="79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H="1" flipV="1">
            <a:off x="175260" y="1134208"/>
            <a:ext cx="11841480" cy="26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83173" y="1310054"/>
            <a:ext cx="11825654" cy="5547946"/>
          </a:xfrm>
        </p:spPr>
        <p:txBody>
          <a:bodyPr>
            <a:normAutofit/>
          </a:bodyPr>
          <a:lstStyle/>
          <a:p>
            <a:r>
              <a:rPr lang="en-US" dirty="0" smtClean="0"/>
              <a:t>Stefan and Phillippa </a:t>
            </a:r>
            <a:r>
              <a:rPr lang="mr-IN" dirty="0" smtClean="0"/>
              <a:t>–</a:t>
            </a:r>
            <a:r>
              <a:rPr lang="en-US" dirty="0" smtClean="0"/>
              <a:t> thank you!</a:t>
            </a:r>
          </a:p>
          <a:p>
            <a:r>
              <a:rPr lang="en-US" dirty="0" smtClean="0"/>
              <a:t>DAT-NYC-43 class</a:t>
            </a:r>
          </a:p>
          <a:p>
            <a:r>
              <a:rPr lang="en-US" dirty="0" smtClean="0"/>
              <a:t>Stack Overflow, Google, </a:t>
            </a:r>
            <a:r>
              <a:rPr lang="en-US" dirty="0" err="1" smtClean="0"/>
              <a:t>Sentdex</a:t>
            </a:r>
            <a:r>
              <a:rPr lang="en-US" dirty="0" smtClean="0"/>
              <a:t>, and online community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67153-E9C6-4609-B45C-83C90DFD383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7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173" y="1310054"/>
            <a:ext cx="11825654" cy="4866909"/>
          </a:xfrm>
        </p:spPr>
        <p:txBody>
          <a:bodyPr>
            <a:normAutofit/>
          </a:bodyPr>
          <a:lstStyle/>
          <a:p>
            <a:r>
              <a:rPr lang="en-US" dirty="0" smtClean="0"/>
              <a:t>The original goal of this exercise was to create a functioning mean reversion trading strategy</a:t>
            </a:r>
          </a:p>
          <a:p>
            <a:pPr lvl="1"/>
            <a:r>
              <a:rPr lang="en-US" dirty="0" smtClean="0"/>
              <a:t>Similar to our session on time series</a:t>
            </a:r>
          </a:p>
          <a:p>
            <a:pPr lvl="1"/>
            <a:r>
              <a:rPr lang="en-US" dirty="0" smtClean="0"/>
              <a:t>This became complex very quickly</a:t>
            </a:r>
          </a:p>
          <a:p>
            <a:r>
              <a:rPr lang="en-US" dirty="0" smtClean="0"/>
              <a:t>After reviewing the datasets in scope, the reassessed goal of this exercise was to develop a machine learning classification algorithm to identify which securities might outperform the S&amp;P 500</a:t>
            </a:r>
            <a:endParaRPr lang="en-US" dirty="0"/>
          </a:p>
          <a:p>
            <a:r>
              <a:rPr lang="en-US" dirty="0" smtClean="0"/>
              <a:t>Classification features were financial performance metrics and ratios</a:t>
            </a:r>
          </a:p>
          <a:p>
            <a:r>
              <a:rPr lang="en-US" dirty="0"/>
              <a:t>Labels were </a:t>
            </a:r>
            <a:r>
              <a:rPr lang="en-US" dirty="0" smtClean="0"/>
              <a:t>assigned to a binary variable ‘status’</a:t>
            </a:r>
          </a:p>
          <a:p>
            <a:pPr lvl="1"/>
            <a:r>
              <a:rPr lang="en-US" dirty="0" smtClean="0"/>
              <a:t>0: Underperform</a:t>
            </a:r>
          </a:p>
          <a:p>
            <a:pPr lvl="1"/>
            <a:r>
              <a:rPr lang="en-US" dirty="0" smtClean="0"/>
              <a:t>1: Outperform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377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Aim and Goals</a:t>
            </a:r>
            <a:endParaRPr lang="en-US" sz="4000" dirty="0"/>
          </a:p>
        </p:txBody>
      </p:sp>
      <p:pic>
        <p:nvPicPr>
          <p:cNvPr id="4" name="Picture 2" descr="http://static-assets.generalassemb.ly/logos/generalassembly-open-grap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466" y="0"/>
            <a:ext cx="1523534" cy="79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H="1" flipV="1">
            <a:off x="175260" y="1134208"/>
            <a:ext cx="11841480" cy="26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67153-E9C6-4609-B45C-83C90DFD38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85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5260" y="2224453"/>
            <a:ext cx="11841480" cy="651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173" y="1310054"/>
            <a:ext cx="11825654" cy="4866909"/>
          </a:xfrm>
        </p:spPr>
        <p:txBody>
          <a:bodyPr/>
          <a:lstStyle/>
          <a:p>
            <a:r>
              <a:rPr lang="en-US" dirty="0" smtClean="0"/>
              <a:t>Aim and Goals</a:t>
            </a:r>
          </a:p>
          <a:p>
            <a:endParaRPr lang="en-US" dirty="0" smtClean="0"/>
          </a:p>
          <a:p>
            <a:r>
              <a:rPr lang="en-US" dirty="0" smtClean="0"/>
              <a:t>Datasets</a:t>
            </a:r>
          </a:p>
          <a:p>
            <a:endParaRPr lang="en-US" dirty="0" smtClean="0"/>
          </a:p>
          <a:p>
            <a:r>
              <a:rPr lang="en-US" dirty="0" smtClean="0"/>
              <a:t>Methods, Models, and Analysis</a:t>
            </a:r>
          </a:p>
          <a:p>
            <a:endParaRPr lang="en-US" dirty="0" smtClean="0"/>
          </a:p>
          <a:p>
            <a:r>
              <a:rPr lang="en-US" dirty="0" smtClean="0"/>
              <a:t>Risks and Assumptions</a:t>
            </a:r>
          </a:p>
          <a:p>
            <a:endParaRPr lang="en-US" dirty="0" smtClean="0"/>
          </a:p>
          <a:p>
            <a:r>
              <a:rPr lang="en-US" dirty="0" smtClean="0"/>
              <a:t>Conclusion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377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Executive Summary</a:t>
            </a:r>
            <a:endParaRPr lang="en-US" sz="4000" dirty="0"/>
          </a:p>
        </p:txBody>
      </p:sp>
      <p:pic>
        <p:nvPicPr>
          <p:cNvPr id="4" name="Picture 2" descr="http://static-assets.generalassemb.ly/logos/generalassembly-open-grap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466" y="0"/>
            <a:ext cx="1523534" cy="79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H="1" flipV="1">
            <a:off x="175260" y="1134208"/>
            <a:ext cx="11841480" cy="26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67153-E9C6-4609-B45C-83C90DFD38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5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173" y="1310054"/>
            <a:ext cx="11825654" cy="5547946"/>
          </a:xfrm>
        </p:spPr>
        <p:txBody>
          <a:bodyPr>
            <a:normAutofit/>
          </a:bodyPr>
          <a:lstStyle/>
          <a:p>
            <a:r>
              <a:rPr lang="en-US" dirty="0" smtClean="0"/>
              <a:t>Several datasets were used to perform this analysis: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.) Historical fundamental data and key metrics from S&amp;P 500 listed companies between 2003-2013</a:t>
            </a:r>
          </a:p>
          <a:p>
            <a:pPr lvl="1"/>
            <a:endParaRPr lang="en-US" dirty="0" smtClean="0"/>
          </a:p>
          <a:p>
            <a:pPr lvl="1"/>
            <a:r>
              <a:rPr lang="en-US" dirty="0"/>
              <a:t>b</a:t>
            </a:r>
            <a:r>
              <a:rPr lang="en-US" dirty="0" smtClean="0"/>
              <a:t>.) Historical SPY adjusted close price data (2003-2016)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c.) Historical price data for all S&amp;P 500 listed companies (2003-2016)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smtClean="0"/>
              <a:t>These raw dataset were then joined into two data frames: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.) Daily adjusted close prices for all of the securities in scope</a:t>
            </a:r>
          </a:p>
          <a:p>
            <a:pPr lvl="1"/>
            <a:endParaRPr lang="en-US" dirty="0" smtClean="0"/>
          </a:p>
          <a:p>
            <a:pPr lvl="1"/>
            <a:r>
              <a:rPr lang="en-US" dirty="0"/>
              <a:t>b</a:t>
            </a:r>
            <a:r>
              <a:rPr lang="en-US" dirty="0" smtClean="0"/>
              <a:t>.) Merged dataset of all adjusted close prices and features for the securities in scope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377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Datasets</a:t>
            </a:r>
            <a:endParaRPr lang="en-US" sz="4000" dirty="0"/>
          </a:p>
        </p:txBody>
      </p:sp>
      <p:pic>
        <p:nvPicPr>
          <p:cNvPr id="4" name="Picture 2" descr="http://static-assets.generalassemb.ly/logos/generalassembly-open-grap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466" y="0"/>
            <a:ext cx="1523534" cy="79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H="1" flipV="1">
            <a:off x="175260" y="1134208"/>
            <a:ext cx="11841480" cy="26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67153-E9C6-4609-B45C-83C90DFD38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50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64"/>
          <a:stretch/>
        </p:blipFill>
        <p:spPr>
          <a:xfrm>
            <a:off x="6714705" y="1309688"/>
            <a:ext cx="5074223" cy="5350604"/>
          </a:xfr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377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Datasets: Fundamental Data</a:t>
            </a:r>
            <a:endParaRPr lang="en-US" sz="4000" dirty="0"/>
          </a:p>
        </p:txBody>
      </p:sp>
      <p:pic>
        <p:nvPicPr>
          <p:cNvPr id="4" name="Picture 2" descr="http://static-assets.generalassemb.ly/logos/generalassembly-open-grap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466" y="0"/>
            <a:ext cx="1523534" cy="79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H="1" flipV="1">
            <a:off x="175260" y="1134208"/>
            <a:ext cx="11841480" cy="26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80739" y="3982636"/>
            <a:ext cx="5870448" cy="263149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  <a:latin typeface=""/>
              </a:rPr>
              <a:t>Total Debt/Equity (</a:t>
            </a:r>
            <a:r>
              <a:rPr lang="en-US" sz="1100" b="1" dirty="0" err="1">
                <a:solidFill>
                  <a:srgbClr val="002060"/>
                </a:solidFill>
                <a:latin typeface=""/>
              </a:rPr>
              <a:t>mrq</a:t>
            </a:r>
            <a:r>
              <a:rPr lang="en-US" sz="1100" b="1" dirty="0">
                <a:solidFill>
                  <a:srgbClr val="002060"/>
                </a:solidFill>
                <a:latin typeface=""/>
              </a:rPr>
              <a:t>)</a:t>
            </a:r>
            <a:r>
              <a:rPr lang="en-US" sz="1100" dirty="0">
                <a:latin typeface=""/>
              </a:rPr>
              <a:t>:&lt;/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td&gt;&lt;td </a:t>
            </a:r>
            <a:r>
              <a:rPr lang="en-US" sz="1100" b="1" dirty="0">
                <a:solidFill>
                  <a:srgbClr val="7D9029"/>
                </a:solidFill>
                <a:latin typeface=""/>
              </a:rPr>
              <a:t>class</a:t>
            </a:r>
            <a:r>
              <a:rPr lang="en-US" sz="1100" b="1" dirty="0">
                <a:solidFill>
                  <a:srgbClr val="666666"/>
                </a:solidFill>
                <a:latin typeface=""/>
              </a:rPr>
              <a:t>=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"yfnc_tabledata1"&gt;</a:t>
            </a:r>
            <a:r>
              <a:rPr lang="en-US" sz="1100" b="1" dirty="0">
                <a:solidFill>
                  <a:srgbClr val="002060"/>
                </a:solidFill>
                <a:latin typeface=""/>
              </a:rPr>
              <a:t>13.75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&lt;/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td&gt;&lt;/</a:t>
            </a:r>
            <a:r>
              <a:rPr lang="en-US" sz="1100" b="1" dirty="0" err="1">
                <a:solidFill>
                  <a:srgbClr val="008000"/>
                </a:solidFill>
                <a:latin typeface=""/>
              </a:rPr>
              <a:t>tr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&gt;&lt;</a:t>
            </a:r>
            <a:r>
              <a:rPr lang="en-US" sz="1100" b="1" dirty="0" err="1">
                <a:solidFill>
                  <a:srgbClr val="008000"/>
                </a:solidFill>
                <a:latin typeface=""/>
              </a:rPr>
              <a:t>tr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&gt;&lt;td </a:t>
            </a:r>
            <a:r>
              <a:rPr lang="en-US" sz="1100" b="1" dirty="0">
                <a:solidFill>
                  <a:srgbClr val="7D9029"/>
                </a:solidFill>
                <a:latin typeface=""/>
              </a:rPr>
              <a:t>class</a:t>
            </a:r>
            <a:r>
              <a:rPr lang="en-US" sz="1100" b="1" dirty="0">
                <a:solidFill>
                  <a:srgbClr val="666666"/>
                </a:solidFill>
                <a:latin typeface=""/>
              </a:rPr>
              <a:t>=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"yfnc_tablehead1" </a:t>
            </a:r>
            <a:r>
              <a:rPr lang="en-US" sz="1100" b="1" dirty="0">
                <a:solidFill>
                  <a:srgbClr val="7D9029"/>
                </a:solidFill>
                <a:latin typeface=""/>
              </a:rPr>
              <a:t>width</a:t>
            </a:r>
            <a:r>
              <a:rPr lang="en-US" sz="1100" b="1" dirty="0">
                <a:solidFill>
                  <a:srgbClr val="666666"/>
                </a:solidFill>
                <a:latin typeface=""/>
              </a:rPr>
              <a:t>=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"74%"&gt;</a:t>
            </a:r>
            <a:r>
              <a:rPr lang="en-US" sz="1100" b="1" dirty="0">
                <a:solidFill>
                  <a:srgbClr val="002060"/>
                </a:solidFill>
                <a:latin typeface=""/>
              </a:rPr>
              <a:t>Current Ratio (</a:t>
            </a:r>
            <a:r>
              <a:rPr lang="en-US" sz="1100" b="1" dirty="0" err="1">
                <a:solidFill>
                  <a:srgbClr val="002060"/>
                </a:solidFill>
                <a:latin typeface=""/>
              </a:rPr>
              <a:t>mrq</a:t>
            </a:r>
            <a:r>
              <a:rPr lang="en-US" sz="1100" b="1" dirty="0">
                <a:solidFill>
                  <a:srgbClr val="002060"/>
                </a:solidFill>
                <a:latin typeface=""/>
              </a:rPr>
              <a:t>)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:&lt;/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td&gt;&lt;td </a:t>
            </a:r>
            <a:r>
              <a:rPr lang="en-US" sz="1100" b="1" dirty="0">
                <a:solidFill>
                  <a:srgbClr val="7D9029"/>
                </a:solidFill>
                <a:latin typeface=""/>
              </a:rPr>
              <a:t>class</a:t>
            </a:r>
            <a:r>
              <a:rPr lang="en-US" sz="1100" b="1" dirty="0">
                <a:solidFill>
                  <a:srgbClr val="666666"/>
                </a:solidFill>
                <a:latin typeface=""/>
              </a:rPr>
              <a:t>=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"yfnc_tabledata1"&gt;</a:t>
            </a:r>
            <a:r>
              <a:rPr lang="en-US" sz="1100" b="1" dirty="0">
                <a:solidFill>
                  <a:srgbClr val="002060"/>
                </a:solidFill>
                <a:latin typeface=""/>
              </a:rPr>
              <a:t>1.88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&lt;/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td&gt;&lt;/</a:t>
            </a:r>
            <a:r>
              <a:rPr lang="en-US" sz="1100" b="1" dirty="0" err="1">
                <a:solidFill>
                  <a:srgbClr val="008000"/>
                </a:solidFill>
                <a:latin typeface=""/>
              </a:rPr>
              <a:t>tr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&gt;&lt;</a:t>
            </a:r>
            <a:r>
              <a:rPr lang="en-US" sz="1100" b="1" dirty="0" err="1">
                <a:solidFill>
                  <a:srgbClr val="008000"/>
                </a:solidFill>
                <a:latin typeface=""/>
              </a:rPr>
              <a:t>tr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&gt;&lt;td </a:t>
            </a:r>
            <a:r>
              <a:rPr lang="en-US" sz="1100" b="1" dirty="0">
                <a:solidFill>
                  <a:srgbClr val="7D9029"/>
                </a:solidFill>
                <a:latin typeface=""/>
              </a:rPr>
              <a:t>class</a:t>
            </a:r>
            <a:r>
              <a:rPr lang="en-US" sz="1100" b="1" dirty="0">
                <a:solidFill>
                  <a:srgbClr val="666666"/>
                </a:solidFill>
                <a:latin typeface=""/>
              </a:rPr>
              <a:t>=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"yfnc_tablehead1" </a:t>
            </a:r>
            <a:r>
              <a:rPr lang="en-US" sz="1100" b="1" dirty="0">
                <a:solidFill>
                  <a:srgbClr val="7D9029"/>
                </a:solidFill>
                <a:latin typeface=""/>
              </a:rPr>
              <a:t>width</a:t>
            </a:r>
            <a:r>
              <a:rPr lang="en-US" sz="1100" b="1" dirty="0">
                <a:solidFill>
                  <a:srgbClr val="666666"/>
                </a:solidFill>
                <a:latin typeface=""/>
              </a:rPr>
              <a:t>=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"74%"&gt;</a:t>
            </a:r>
            <a:r>
              <a:rPr lang="en-US" sz="1100" b="1" dirty="0">
                <a:solidFill>
                  <a:srgbClr val="002060"/>
                </a:solidFill>
                <a:latin typeface=""/>
              </a:rPr>
              <a:t>Book Value Per Share (</a:t>
            </a:r>
            <a:r>
              <a:rPr lang="en-US" sz="1100" b="1" dirty="0" err="1">
                <a:solidFill>
                  <a:srgbClr val="002060"/>
                </a:solidFill>
                <a:latin typeface=""/>
              </a:rPr>
              <a:t>mrq</a:t>
            </a:r>
            <a:r>
              <a:rPr lang="en-US" sz="1100" b="1" dirty="0">
                <a:solidFill>
                  <a:srgbClr val="002060"/>
                </a:solidFill>
                <a:latin typeface=""/>
              </a:rPr>
              <a:t>)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:&lt;/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td&gt;&lt;td </a:t>
            </a:r>
            <a:r>
              <a:rPr lang="en-US" sz="1100" b="1" dirty="0">
                <a:solidFill>
                  <a:srgbClr val="7D9029"/>
                </a:solidFill>
                <a:latin typeface=""/>
              </a:rPr>
              <a:t>class</a:t>
            </a:r>
            <a:r>
              <a:rPr lang="en-US" sz="1100" b="1" dirty="0">
                <a:solidFill>
                  <a:srgbClr val="666666"/>
                </a:solidFill>
                <a:latin typeface=""/>
              </a:rPr>
              <a:t>=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"yfnc_tabledata1"&gt;</a:t>
            </a:r>
            <a:r>
              <a:rPr lang="en-US" sz="1100" b="1" dirty="0">
                <a:solidFill>
                  <a:srgbClr val="002060"/>
                </a:solidFill>
                <a:latin typeface=""/>
              </a:rPr>
              <a:t>135.79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&lt;/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td&gt;&lt;/</a:t>
            </a:r>
            <a:r>
              <a:rPr lang="en-US" sz="1100" b="1" dirty="0" err="1">
                <a:solidFill>
                  <a:srgbClr val="008000"/>
                </a:solidFill>
                <a:latin typeface=""/>
              </a:rPr>
              <a:t>tr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&gt;&lt;/table&gt;&lt;/td&gt;&lt;/</a:t>
            </a:r>
            <a:r>
              <a:rPr lang="en-US" sz="1100" b="1" dirty="0" err="1">
                <a:solidFill>
                  <a:srgbClr val="008000"/>
                </a:solidFill>
                <a:latin typeface=""/>
              </a:rPr>
              <a:t>tr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&gt;&lt;/table&gt;&lt;table </a:t>
            </a:r>
            <a:r>
              <a:rPr lang="en-US" sz="1100" b="1" dirty="0">
                <a:solidFill>
                  <a:srgbClr val="7D9029"/>
                </a:solidFill>
                <a:latin typeface=""/>
              </a:rPr>
              <a:t>class</a:t>
            </a:r>
            <a:r>
              <a:rPr lang="en-US" sz="1100" b="1" dirty="0">
                <a:solidFill>
                  <a:srgbClr val="666666"/>
                </a:solidFill>
                <a:latin typeface=""/>
              </a:rPr>
              <a:t>=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"yfnc_datamodoutline1" </a:t>
            </a:r>
            <a:r>
              <a:rPr lang="en-US" sz="1100" b="1" dirty="0">
                <a:solidFill>
                  <a:srgbClr val="7D9029"/>
                </a:solidFill>
                <a:latin typeface=""/>
              </a:rPr>
              <a:t>width</a:t>
            </a:r>
            <a:r>
              <a:rPr lang="en-US" sz="1100" b="1" dirty="0">
                <a:solidFill>
                  <a:srgbClr val="666666"/>
                </a:solidFill>
                <a:latin typeface=""/>
              </a:rPr>
              <a:t>=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"100%" </a:t>
            </a:r>
            <a:r>
              <a:rPr lang="en-US" sz="1100" b="1" dirty="0" err="1">
                <a:solidFill>
                  <a:srgbClr val="7D9029"/>
                </a:solidFill>
                <a:latin typeface=""/>
              </a:rPr>
              <a:t>cellpadding</a:t>
            </a:r>
            <a:r>
              <a:rPr lang="en-US" sz="1100" b="1" dirty="0">
                <a:solidFill>
                  <a:srgbClr val="666666"/>
                </a:solidFill>
                <a:latin typeface=""/>
              </a:rPr>
              <a:t>=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"0" </a:t>
            </a:r>
            <a:r>
              <a:rPr lang="en-US" sz="1100" b="1" dirty="0" err="1">
                <a:solidFill>
                  <a:srgbClr val="7D9029"/>
                </a:solidFill>
                <a:latin typeface=""/>
              </a:rPr>
              <a:t>cellspacing</a:t>
            </a:r>
            <a:r>
              <a:rPr lang="en-US" sz="1100" b="1" dirty="0">
                <a:solidFill>
                  <a:srgbClr val="666666"/>
                </a:solidFill>
                <a:latin typeface=""/>
              </a:rPr>
              <a:t>=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"0" </a:t>
            </a:r>
            <a:r>
              <a:rPr lang="en-US" sz="1100" b="1" dirty="0">
                <a:solidFill>
                  <a:srgbClr val="7D9029"/>
                </a:solidFill>
                <a:latin typeface=""/>
              </a:rPr>
              <a:t>border</a:t>
            </a:r>
            <a:r>
              <a:rPr lang="en-US" sz="1100" b="1" dirty="0">
                <a:solidFill>
                  <a:srgbClr val="666666"/>
                </a:solidFill>
                <a:latin typeface=""/>
              </a:rPr>
              <a:t>=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"0"&gt;&lt;</a:t>
            </a:r>
            <a:r>
              <a:rPr lang="en-US" sz="1100" b="1" dirty="0" err="1">
                <a:solidFill>
                  <a:srgbClr val="008000"/>
                </a:solidFill>
                <a:latin typeface=""/>
              </a:rPr>
              <a:t>tr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&gt;&lt;td&gt;&lt;table </a:t>
            </a:r>
            <a:r>
              <a:rPr lang="en-US" sz="1100" b="1" dirty="0">
                <a:solidFill>
                  <a:srgbClr val="7D9029"/>
                </a:solidFill>
                <a:latin typeface=""/>
              </a:rPr>
              <a:t>width</a:t>
            </a:r>
            <a:r>
              <a:rPr lang="en-US" sz="1100" b="1" dirty="0">
                <a:solidFill>
                  <a:srgbClr val="666666"/>
                </a:solidFill>
                <a:latin typeface=""/>
              </a:rPr>
              <a:t>=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"100%" </a:t>
            </a:r>
            <a:r>
              <a:rPr lang="en-US" sz="1100" b="1" dirty="0" err="1">
                <a:solidFill>
                  <a:srgbClr val="7D9029"/>
                </a:solidFill>
                <a:latin typeface=""/>
              </a:rPr>
              <a:t>cellpadding</a:t>
            </a:r>
            <a:r>
              <a:rPr lang="en-US" sz="1100" b="1" dirty="0">
                <a:solidFill>
                  <a:srgbClr val="666666"/>
                </a:solidFill>
                <a:latin typeface=""/>
              </a:rPr>
              <a:t>=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"2" </a:t>
            </a:r>
            <a:r>
              <a:rPr lang="en-US" sz="1100" b="1" dirty="0" err="1">
                <a:solidFill>
                  <a:srgbClr val="7D9029"/>
                </a:solidFill>
                <a:latin typeface=""/>
              </a:rPr>
              <a:t>cellspacing</a:t>
            </a:r>
            <a:r>
              <a:rPr lang="en-US" sz="1100" b="1" dirty="0">
                <a:solidFill>
                  <a:srgbClr val="666666"/>
                </a:solidFill>
                <a:latin typeface=""/>
              </a:rPr>
              <a:t>=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"1" </a:t>
            </a:r>
            <a:r>
              <a:rPr lang="en-US" sz="1100" b="1" dirty="0">
                <a:solidFill>
                  <a:srgbClr val="7D9029"/>
                </a:solidFill>
                <a:latin typeface=""/>
              </a:rPr>
              <a:t>border</a:t>
            </a:r>
            <a:r>
              <a:rPr lang="en-US" sz="1100" b="1" dirty="0">
                <a:solidFill>
                  <a:srgbClr val="666666"/>
                </a:solidFill>
                <a:latin typeface=""/>
              </a:rPr>
              <a:t>=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"0"&gt;&lt;</a:t>
            </a:r>
            <a:r>
              <a:rPr lang="en-US" sz="1100" b="1" dirty="0" err="1">
                <a:solidFill>
                  <a:srgbClr val="008000"/>
                </a:solidFill>
                <a:latin typeface=""/>
              </a:rPr>
              <a:t>tr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&gt;&lt;td </a:t>
            </a:r>
            <a:r>
              <a:rPr lang="en-US" sz="1100" b="1" dirty="0" err="1">
                <a:solidFill>
                  <a:srgbClr val="7D9029"/>
                </a:solidFill>
                <a:latin typeface=""/>
              </a:rPr>
              <a:t>colspan</a:t>
            </a:r>
            <a:r>
              <a:rPr lang="en-US" sz="1100" b="1" dirty="0">
                <a:solidFill>
                  <a:srgbClr val="666666"/>
                </a:solidFill>
                <a:latin typeface=""/>
              </a:rPr>
              <a:t>=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"2" </a:t>
            </a:r>
            <a:r>
              <a:rPr lang="en-US" sz="1100" b="1" dirty="0">
                <a:solidFill>
                  <a:srgbClr val="7D9029"/>
                </a:solidFill>
                <a:latin typeface=""/>
              </a:rPr>
              <a:t>style</a:t>
            </a:r>
            <a:r>
              <a:rPr lang="en-US" sz="1100" b="1" dirty="0">
                <a:solidFill>
                  <a:srgbClr val="666666"/>
                </a:solidFill>
                <a:latin typeface=""/>
              </a:rPr>
              <a:t>=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"padding: 3px 8px;background-color:#CCC;"&gt;&lt;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b&gt;Cash Flow Statement&lt;/b&gt;&lt;/td&gt;&lt;/</a:t>
            </a:r>
            <a:r>
              <a:rPr lang="en-US" sz="1100" b="1" dirty="0" err="1">
                <a:solidFill>
                  <a:srgbClr val="008000"/>
                </a:solidFill>
                <a:latin typeface=""/>
              </a:rPr>
              <a:t>tr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&gt;&lt;</a:t>
            </a:r>
            <a:r>
              <a:rPr lang="en-US" sz="1100" b="1" dirty="0" err="1">
                <a:solidFill>
                  <a:srgbClr val="008000"/>
                </a:solidFill>
                <a:latin typeface=""/>
              </a:rPr>
              <a:t>tr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&gt;&lt;td </a:t>
            </a:r>
            <a:r>
              <a:rPr lang="en-US" sz="1100" b="1" dirty="0">
                <a:solidFill>
                  <a:srgbClr val="7D9029"/>
                </a:solidFill>
                <a:latin typeface=""/>
              </a:rPr>
              <a:t>class</a:t>
            </a:r>
            <a:r>
              <a:rPr lang="en-US" sz="1100" b="1" dirty="0">
                <a:solidFill>
                  <a:srgbClr val="666666"/>
                </a:solidFill>
                <a:latin typeface=""/>
              </a:rPr>
              <a:t>=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"yfnc_tablehead1" </a:t>
            </a:r>
            <a:r>
              <a:rPr lang="en-US" sz="1100" b="1" dirty="0">
                <a:solidFill>
                  <a:srgbClr val="7D9029"/>
                </a:solidFill>
                <a:latin typeface=""/>
              </a:rPr>
              <a:t>width</a:t>
            </a:r>
            <a:r>
              <a:rPr lang="en-US" sz="1100" b="1" dirty="0">
                <a:solidFill>
                  <a:srgbClr val="666666"/>
                </a:solidFill>
                <a:latin typeface=""/>
              </a:rPr>
              <a:t>=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"74%"&gt;</a:t>
            </a:r>
            <a:r>
              <a:rPr lang="en-US" sz="1100" b="1" dirty="0">
                <a:solidFill>
                  <a:srgbClr val="002060"/>
                </a:solidFill>
                <a:latin typeface=""/>
              </a:rPr>
              <a:t>Operating Cash Flow (</a:t>
            </a:r>
            <a:r>
              <a:rPr lang="en-US" sz="1100" b="1" dirty="0" err="1">
                <a:solidFill>
                  <a:srgbClr val="002060"/>
                </a:solidFill>
                <a:latin typeface=""/>
              </a:rPr>
              <a:t>ttm</a:t>
            </a:r>
            <a:r>
              <a:rPr lang="en-US" sz="1100" b="1" dirty="0">
                <a:solidFill>
                  <a:srgbClr val="002060"/>
                </a:solidFill>
                <a:latin typeface=""/>
              </a:rPr>
              <a:t>)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:&lt;/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td&gt;&lt;td </a:t>
            </a:r>
            <a:r>
              <a:rPr lang="en-US" sz="1100" b="1" dirty="0">
                <a:solidFill>
                  <a:srgbClr val="7D9029"/>
                </a:solidFill>
                <a:latin typeface=""/>
              </a:rPr>
              <a:t>class</a:t>
            </a:r>
            <a:r>
              <a:rPr lang="en-US" sz="1100" b="1" dirty="0">
                <a:solidFill>
                  <a:srgbClr val="666666"/>
                </a:solidFill>
                <a:latin typeface=""/>
              </a:rPr>
              <a:t>=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"yfnc_tabledata1"&gt;</a:t>
            </a:r>
            <a:r>
              <a:rPr lang="en-US" sz="1100" b="1" dirty="0">
                <a:solidFill>
                  <a:srgbClr val="002060"/>
                </a:solidFill>
                <a:latin typeface=""/>
              </a:rPr>
              <a:t>52.89B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&lt;/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td&gt;&lt;/</a:t>
            </a:r>
            <a:r>
              <a:rPr lang="en-US" sz="1100" b="1" dirty="0" err="1">
                <a:solidFill>
                  <a:srgbClr val="008000"/>
                </a:solidFill>
                <a:latin typeface=""/>
              </a:rPr>
              <a:t>tr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&gt;&lt;</a:t>
            </a:r>
            <a:r>
              <a:rPr lang="en-US" sz="1100" b="1" dirty="0" err="1">
                <a:solidFill>
                  <a:srgbClr val="008000"/>
                </a:solidFill>
                <a:latin typeface=""/>
              </a:rPr>
              <a:t>tr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&gt;&lt;td </a:t>
            </a:r>
            <a:r>
              <a:rPr lang="en-US" sz="1100" b="1" dirty="0">
                <a:solidFill>
                  <a:srgbClr val="7D9029"/>
                </a:solidFill>
                <a:latin typeface=""/>
              </a:rPr>
              <a:t>class</a:t>
            </a:r>
            <a:r>
              <a:rPr lang="en-US" sz="1100" b="1" dirty="0">
                <a:solidFill>
                  <a:srgbClr val="666666"/>
                </a:solidFill>
                <a:latin typeface=""/>
              </a:rPr>
              <a:t>=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"yfnc_tablehead1" </a:t>
            </a:r>
            <a:r>
              <a:rPr lang="en-US" sz="1100" b="1" dirty="0">
                <a:solidFill>
                  <a:srgbClr val="7D9029"/>
                </a:solidFill>
                <a:latin typeface=""/>
              </a:rPr>
              <a:t>width</a:t>
            </a:r>
            <a:r>
              <a:rPr lang="en-US" sz="1100" b="1" dirty="0">
                <a:solidFill>
                  <a:srgbClr val="666666"/>
                </a:solidFill>
                <a:latin typeface=""/>
              </a:rPr>
              <a:t>=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"74%"&gt;</a:t>
            </a:r>
            <a:r>
              <a:rPr lang="en-US" sz="1100" b="1" dirty="0">
                <a:solidFill>
                  <a:srgbClr val="002060"/>
                </a:solidFill>
                <a:latin typeface=""/>
              </a:rPr>
              <a:t>Levered Free Cash Flow (</a:t>
            </a:r>
            <a:r>
              <a:rPr lang="en-US" sz="1100" b="1" dirty="0" err="1">
                <a:solidFill>
                  <a:srgbClr val="002060"/>
                </a:solidFill>
                <a:latin typeface=""/>
              </a:rPr>
              <a:t>ttm</a:t>
            </a:r>
            <a:r>
              <a:rPr lang="en-US" sz="1100" b="1" dirty="0">
                <a:solidFill>
                  <a:srgbClr val="002060"/>
                </a:solidFill>
                <a:latin typeface=""/>
              </a:rPr>
              <a:t>)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:&lt;/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td&gt;&lt;td </a:t>
            </a:r>
            <a:r>
              <a:rPr lang="en-US" sz="1100" b="1" dirty="0">
                <a:solidFill>
                  <a:srgbClr val="7D9029"/>
                </a:solidFill>
                <a:latin typeface=""/>
              </a:rPr>
              <a:t>class</a:t>
            </a:r>
            <a:r>
              <a:rPr lang="en-US" sz="1100" b="1" dirty="0">
                <a:solidFill>
                  <a:srgbClr val="666666"/>
                </a:solidFill>
                <a:latin typeface=""/>
              </a:rPr>
              <a:t>=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"yfnc_tabledata1"&gt;</a:t>
            </a:r>
            <a:r>
              <a:rPr lang="en-US" sz="1100" b="1" dirty="0">
                <a:solidFill>
                  <a:srgbClr val="002060"/>
                </a:solidFill>
                <a:latin typeface=""/>
              </a:rPr>
              <a:t>31.00B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&lt;/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td&gt;&lt;/</a:t>
            </a:r>
            <a:r>
              <a:rPr lang="en-US" sz="1100" b="1" dirty="0" err="1">
                <a:solidFill>
                  <a:srgbClr val="008000"/>
                </a:solidFill>
                <a:latin typeface=""/>
              </a:rPr>
              <a:t>tr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&gt;&lt;/table&gt;&lt;/td&gt;&lt;/</a:t>
            </a:r>
            <a:r>
              <a:rPr lang="en-US" sz="1100" b="1" dirty="0" err="1">
                <a:solidFill>
                  <a:srgbClr val="008000"/>
                </a:solidFill>
                <a:latin typeface=""/>
              </a:rPr>
              <a:t>tr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&gt;&lt;/table&gt;&lt;table </a:t>
            </a:r>
            <a:endParaRPr lang="en-US" sz="1100" b="1" dirty="0" smtClean="0">
              <a:solidFill>
                <a:srgbClr val="008000"/>
              </a:solidFill>
              <a:latin typeface=""/>
            </a:endParaRPr>
          </a:p>
          <a:p>
            <a:endParaRPr lang="en-US" sz="1100" b="1" dirty="0">
              <a:solidFill>
                <a:srgbClr val="008000"/>
              </a:solidFill>
              <a:latin typeface=""/>
            </a:endParaRPr>
          </a:p>
          <a:p>
            <a:endParaRPr lang="en-US" sz="1100" b="1" dirty="0" smtClean="0">
              <a:solidFill>
                <a:srgbClr val="008000"/>
              </a:solidFill>
              <a:latin typeface="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209"/>
          <a:stretch/>
        </p:blipFill>
        <p:spPr>
          <a:xfrm>
            <a:off x="3535709" y="1309688"/>
            <a:ext cx="2915478" cy="25231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3202" b="41322"/>
          <a:stretch/>
        </p:blipFill>
        <p:spPr>
          <a:xfrm>
            <a:off x="580739" y="1309688"/>
            <a:ext cx="2916223" cy="25188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67153-E9C6-4609-B45C-83C90DFD38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0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377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Datasets: Historical Price &amp; Adj. Close Stock Data</a:t>
            </a:r>
            <a:endParaRPr lang="en-US" sz="4000" dirty="0"/>
          </a:p>
        </p:txBody>
      </p:sp>
      <p:pic>
        <p:nvPicPr>
          <p:cNvPr id="4" name="Picture 2" descr="http://static-assets.generalassemb.ly/logos/generalassembly-open-grap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466" y="0"/>
            <a:ext cx="1523534" cy="79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H="1" flipV="1">
            <a:off x="175260" y="1134208"/>
            <a:ext cx="11841480" cy="26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9375136"/>
              </p:ext>
            </p:extLst>
          </p:nvPr>
        </p:nvGraphicFramePr>
        <p:xfrm>
          <a:off x="175260" y="1409334"/>
          <a:ext cx="5791200" cy="509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" name="Worksheet" r:id="rId4" imgW="5791200" imgH="5092700" progId="Excel.Sheet.12">
                  <p:embed/>
                </p:oleObj>
              </mc:Choice>
              <mc:Fallback>
                <p:oleObj name="Worksheet" r:id="rId4" imgW="5791200" imgH="5092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5260" y="1409334"/>
                        <a:ext cx="5791200" cy="5092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6146292" y="1409334"/>
            <a:ext cx="5870448" cy="517064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100" b="1" dirty="0" err="1">
                <a:solidFill>
                  <a:srgbClr val="008000"/>
                </a:solidFill>
                <a:latin typeface=""/>
              </a:rPr>
              <a:t>def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 </a:t>
            </a:r>
            <a:r>
              <a:rPr lang="en-US" sz="1100" b="1" dirty="0" err="1">
                <a:solidFill>
                  <a:srgbClr val="0000FF"/>
                </a:solidFill>
                <a:latin typeface=""/>
              </a:rPr>
              <a:t>stock_prices</a:t>
            </a:r>
            <a:r>
              <a:rPr lang="en-US" sz="1100" b="1" dirty="0">
                <a:solidFill>
                  <a:srgbClr val="0000FF"/>
                </a:solidFill>
                <a:latin typeface=""/>
              </a:rPr>
              <a:t>():</a:t>
            </a:r>
          </a:p>
          <a:p>
            <a:r>
              <a:rPr lang="en-US" sz="1100" dirty="0">
                <a:latin typeface=""/>
              </a:rPr>
              <a:t>    </a:t>
            </a:r>
            <a:r>
              <a:rPr lang="en-US" sz="1100" i="1" dirty="0">
                <a:solidFill>
                  <a:srgbClr val="BA2121"/>
                </a:solidFill>
                <a:latin typeface=""/>
              </a:rPr>
              <a:t>''' Searches the </a:t>
            </a:r>
            <a:r>
              <a:rPr lang="en-US" sz="1100" i="1" dirty="0" err="1" smtClean="0">
                <a:solidFill>
                  <a:srgbClr val="BA2121"/>
                </a:solidFill>
                <a:latin typeface=""/>
              </a:rPr>
              <a:t>quandl</a:t>
            </a:r>
            <a:r>
              <a:rPr lang="en-US" sz="1100" i="1" dirty="0">
                <a:solidFill>
                  <a:srgbClr val="BA2121"/>
                </a:solidFill>
                <a:latin typeface=""/>
              </a:rPr>
              <a:t> </a:t>
            </a:r>
            <a:r>
              <a:rPr lang="en-US" sz="1100" i="1" dirty="0" err="1" smtClean="0">
                <a:solidFill>
                  <a:srgbClr val="BA2121"/>
                </a:solidFill>
                <a:latin typeface=""/>
              </a:rPr>
              <a:t>api</a:t>
            </a:r>
            <a:r>
              <a:rPr lang="en-US" sz="1100" i="1" dirty="0" smtClean="0">
                <a:solidFill>
                  <a:srgbClr val="BA2121"/>
                </a:solidFill>
                <a:latin typeface=""/>
              </a:rPr>
              <a:t> for the adjusted </a:t>
            </a:r>
            <a:r>
              <a:rPr lang="en-US" sz="1100" i="1" dirty="0">
                <a:solidFill>
                  <a:srgbClr val="BA2121"/>
                </a:solidFill>
                <a:latin typeface=""/>
              </a:rPr>
              <a:t>close price of each security in</a:t>
            </a:r>
          </a:p>
          <a:p>
            <a:r>
              <a:rPr lang="en-US" sz="1100" i="1" dirty="0">
                <a:solidFill>
                  <a:srgbClr val="BA2121"/>
                </a:solidFill>
                <a:latin typeface=""/>
              </a:rPr>
              <a:t>    our local dataset</a:t>
            </a:r>
          </a:p>
          <a:p>
            <a:endParaRPr lang="en-US" sz="1100" i="1" dirty="0">
              <a:solidFill>
                <a:srgbClr val="BA2121"/>
              </a:solidFill>
              <a:latin typeface=""/>
            </a:endParaRPr>
          </a:p>
          <a:p>
            <a:r>
              <a:rPr lang="en-US" sz="1100" i="1" dirty="0">
                <a:solidFill>
                  <a:srgbClr val="BA2121"/>
                </a:solidFill>
                <a:latin typeface=""/>
              </a:rPr>
              <a:t>    Parameters</a:t>
            </a:r>
          </a:p>
          <a:p>
            <a:r>
              <a:rPr lang="mr-IN" sz="1100" i="1" dirty="0">
                <a:solidFill>
                  <a:srgbClr val="BA2121"/>
                </a:solidFill>
                <a:latin typeface=""/>
              </a:rPr>
              <a:t>    ==========</a:t>
            </a:r>
          </a:p>
          <a:p>
            <a:endParaRPr lang="mr-IN" sz="1100" i="1" dirty="0">
              <a:solidFill>
                <a:srgbClr val="BA2121"/>
              </a:solidFill>
              <a:latin typeface=""/>
            </a:endParaRPr>
          </a:p>
          <a:p>
            <a:r>
              <a:rPr lang="en-US" sz="1100" i="1" dirty="0">
                <a:solidFill>
                  <a:srgbClr val="BA2121"/>
                </a:solidFill>
                <a:latin typeface=""/>
              </a:rPr>
              <a:t>    Returns</a:t>
            </a:r>
          </a:p>
          <a:p>
            <a:r>
              <a:rPr lang="mr-IN" sz="1100" i="1" dirty="0">
                <a:solidFill>
                  <a:srgbClr val="BA2121"/>
                </a:solidFill>
                <a:latin typeface=""/>
              </a:rPr>
              <a:t>    =======</a:t>
            </a:r>
          </a:p>
          <a:p>
            <a:r>
              <a:rPr lang="en-US" sz="1100" i="1" dirty="0">
                <a:solidFill>
                  <a:srgbClr val="BA2121"/>
                </a:solidFill>
                <a:latin typeface=""/>
              </a:rPr>
              <a:t>    </a:t>
            </a:r>
            <a:r>
              <a:rPr lang="en-US" sz="1100" i="1" dirty="0" err="1">
                <a:solidFill>
                  <a:srgbClr val="BA2121"/>
                </a:solidFill>
                <a:latin typeface=""/>
              </a:rPr>
              <a:t>df</a:t>
            </a:r>
            <a:r>
              <a:rPr lang="en-US" sz="1100" i="1" dirty="0">
                <a:solidFill>
                  <a:srgbClr val="BA2121"/>
                </a:solidFill>
                <a:latin typeface=""/>
              </a:rPr>
              <a:t> : pandas </a:t>
            </a:r>
            <a:r>
              <a:rPr lang="en-US" sz="1100" i="1" dirty="0" err="1">
                <a:solidFill>
                  <a:srgbClr val="BA2121"/>
                </a:solidFill>
                <a:latin typeface=""/>
              </a:rPr>
              <a:t>dataframe</a:t>
            </a:r>
            <a:endParaRPr lang="en-US" sz="1100" i="1" dirty="0">
              <a:solidFill>
                <a:srgbClr val="BA2121"/>
              </a:solidFill>
              <a:latin typeface=""/>
            </a:endParaRPr>
          </a:p>
          <a:p>
            <a:r>
              <a:rPr lang="mr-IN" sz="1100" i="1" dirty="0">
                <a:solidFill>
                  <a:srgbClr val="BA2121"/>
                </a:solidFill>
                <a:latin typeface=""/>
              </a:rPr>
              <a:t>    '''</a:t>
            </a:r>
          </a:p>
          <a:p>
            <a:r>
              <a:rPr lang="en-US" sz="1100" dirty="0">
                <a:latin typeface=""/>
              </a:rPr>
              <a:t>    </a:t>
            </a:r>
            <a:r>
              <a:rPr lang="en-US" sz="1100" dirty="0" err="1">
                <a:latin typeface=""/>
              </a:rPr>
              <a:t>df</a:t>
            </a:r>
            <a:r>
              <a:rPr lang="en-US" sz="1100" dirty="0">
                <a:latin typeface=""/>
              </a:rPr>
              <a:t> 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en-US" sz="1100" dirty="0" err="1">
                <a:solidFill>
                  <a:srgbClr val="666666"/>
                </a:solidFill>
                <a:latin typeface=""/>
              </a:rPr>
              <a:t>pd.DataFrame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()</a:t>
            </a:r>
          </a:p>
          <a:p>
            <a:r>
              <a:rPr lang="en-US" sz="1100" dirty="0">
                <a:latin typeface=""/>
              </a:rPr>
              <a:t>    </a:t>
            </a:r>
            <a:r>
              <a:rPr lang="en-US" sz="1100" dirty="0" err="1">
                <a:latin typeface=""/>
              </a:rPr>
              <a:t>statspath</a:t>
            </a:r>
            <a:r>
              <a:rPr lang="en-US" sz="1100" dirty="0">
                <a:latin typeface=""/>
              </a:rPr>
              <a:t> 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en-US" sz="1100" dirty="0">
                <a:solidFill>
                  <a:srgbClr val="BA2121"/>
                </a:solidFill>
                <a:latin typeface=""/>
              </a:rPr>
              <a:t>'{}{}'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.format(path, </a:t>
            </a:r>
            <a:r>
              <a:rPr lang="en-US" sz="1100" dirty="0" err="1">
                <a:solidFill>
                  <a:srgbClr val="666666"/>
                </a:solidFill>
                <a:latin typeface=""/>
              </a:rPr>
              <a:t>stocklist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)</a:t>
            </a:r>
          </a:p>
          <a:p>
            <a:r>
              <a:rPr lang="en-US" sz="1100" dirty="0">
                <a:latin typeface=""/>
              </a:rPr>
              <a:t>    </a:t>
            </a:r>
            <a:r>
              <a:rPr lang="en-US" sz="1100" dirty="0" err="1">
                <a:latin typeface=""/>
              </a:rPr>
              <a:t>stock_list</a:t>
            </a:r>
            <a:r>
              <a:rPr lang="en-US" sz="1100" dirty="0">
                <a:latin typeface=""/>
              </a:rPr>
              <a:t> </a:t>
            </a:r>
            <a:r>
              <a:rPr lang="en-US" sz="1100" dirty="0">
                <a:solidFill>
                  <a:srgbClr val="666666"/>
                </a:solidFill>
                <a:latin typeface=""/>
              </a:rPr>
              <a:t>= [x[0] 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for x </a:t>
            </a:r>
            <a:r>
              <a:rPr lang="en-US" sz="1100" b="1" dirty="0">
                <a:solidFill>
                  <a:srgbClr val="AA22FF"/>
                </a:solidFill>
                <a:latin typeface=""/>
              </a:rPr>
              <a:t>in </a:t>
            </a:r>
            <a:r>
              <a:rPr lang="en-US" sz="1100" b="1" dirty="0" err="1">
                <a:solidFill>
                  <a:srgbClr val="AA22FF"/>
                </a:solidFill>
                <a:latin typeface=""/>
              </a:rPr>
              <a:t>os</a:t>
            </a:r>
            <a:r>
              <a:rPr lang="en-US" sz="1100" b="1" dirty="0" err="1">
                <a:solidFill>
                  <a:srgbClr val="666666"/>
                </a:solidFill>
                <a:latin typeface=""/>
              </a:rPr>
              <a:t>.walk</a:t>
            </a:r>
            <a:r>
              <a:rPr lang="en-US" sz="1100" b="1" dirty="0">
                <a:solidFill>
                  <a:srgbClr val="666666"/>
                </a:solidFill>
                <a:latin typeface=""/>
              </a:rPr>
              <a:t>(</a:t>
            </a:r>
            <a:r>
              <a:rPr lang="en-US" sz="1100" b="1" dirty="0" err="1">
                <a:solidFill>
                  <a:srgbClr val="666666"/>
                </a:solidFill>
                <a:latin typeface=""/>
              </a:rPr>
              <a:t>statspath</a:t>
            </a:r>
            <a:r>
              <a:rPr lang="en-US" sz="1100" b="1" dirty="0">
                <a:solidFill>
                  <a:srgbClr val="666666"/>
                </a:solidFill>
                <a:latin typeface=""/>
              </a:rPr>
              <a:t>)]</a:t>
            </a:r>
          </a:p>
          <a:p>
            <a:r>
              <a:rPr lang="en-US" sz="1100" dirty="0">
                <a:latin typeface=""/>
              </a:rPr>
              <a:t>    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print(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'Fetching stock prices...')</a:t>
            </a:r>
          </a:p>
          <a:p>
            <a:endParaRPr lang="en-US" sz="1100" dirty="0">
              <a:latin typeface=""/>
            </a:endParaRPr>
          </a:p>
          <a:p>
            <a:r>
              <a:rPr lang="en-US" sz="1100" dirty="0">
                <a:latin typeface=""/>
              </a:rPr>
              <a:t>    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for </a:t>
            </a:r>
            <a:r>
              <a:rPr lang="en-US" sz="1100" b="1" dirty="0" err="1">
                <a:solidFill>
                  <a:srgbClr val="008000"/>
                </a:solidFill>
                <a:latin typeface=""/>
              </a:rPr>
              <a:t>each_dir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 </a:t>
            </a:r>
            <a:r>
              <a:rPr lang="en-US" sz="1100" b="1" dirty="0">
                <a:solidFill>
                  <a:srgbClr val="AA22FF"/>
                </a:solidFill>
                <a:latin typeface=""/>
              </a:rPr>
              <a:t>in </a:t>
            </a:r>
            <a:r>
              <a:rPr lang="en-US" sz="1100" b="1" dirty="0" err="1">
                <a:solidFill>
                  <a:srgbClr val="AA22FF"/>
                </a:solidFill>
                <a:latin typeface=""/>
              </a:rPr>
              <a:t>stock_list</a:t>
            </a:r>
            <a:r>
              <a:rPr lang="en-US" sz="1100" b="1" dirty="0">
                <a:solidFill>
                  <a:srgbClr val="AA22FF"/>
                </a:solidFill>
                <a:latin typeface=""/>
              </a:rPr>
              <a:t>[</a:t>
            </a:r>
            <a:r>
              <a:rPr lang="en-US" sz="1100" b="1" dirty="0">
                <a:solidFill>
                  <a:srgbClr val="666666"/>
                </a:solidFill>
                <a:latin typeface=""/>
              </a:rPr>
              <a:t>1:]:</a:t>
            </a:r>
          </a:p>
          <a:p>
            <a:r>
              <a:rPr lang="mr-IN" sz="1100" dirty="0">
                <a:latin typeface=""/>
              </a:rPr>
              <a:t>        </a:t>
            </a:r>
            <a:r>
              <a:rPr lang="mr-IN" sz="1100" b="1" dirty="0" err="1">
                <a:solidFill>
                  <a:srgbClr val="008000"/>
                </a:solidFill>
                <a:latin typeface=""/>
              </a:rPr>
              <a:t>try</a:t>
            </a:r>
            <a:r>
              <a:rPr lang="mr-IN" sz="1100" b="1" dirty="0">
                <a:solidFill>
                  <a:srgbClr val="008000"/>
                </a:solidFill>
                <a:latin typeface=""/>
              </a:rPr>
              <a:t>:</a:t>
            </a:r>
          </a:p>
          <a:p>
            <a:r>
              <a:rPr lang="mr-IN" sz="1100" dirty="0">
                <a:latin typeface=""/>
              </a:rPr>
              <a:t>            </a:t>
            </a:r>
            <a:r>
              <a:rPr lang="mr-IN" sz="1100" dirty="0" err="1">
                <a:latin typeface=""/>
              </a:rPr>
              <a:t>ticker</a:t>
            </a:r>
            <a:r>
              <a:rPr lang="mr-IN" sz="1100" dirty="0">
                <a:latin typeface=""/>
              </a:rPr>
              <a:t> 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each_dir.split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(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'/')[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-1]</a:t>
            </a:r>
          </a:p>
          <a:p>
            <a:r>
              <a:rPr lang="mr-IN" sz="1100" dirty="0">
                <a:latin typeface=""/>
              </a:rPr>
              <a:t>            </a:t>
            </a:r>
            <a:r>
              <a:rPr lang="mr-IN" sz="1100" dirty="0" err="1">
                <a:latin typeface=""/>
              </a:rPr>
              <a:t>query</a:t>
            </a:r>
            <a:r>
              <a:rPr lang="mr-IN" sz="1100" dirty="0">
                <a:latin typeface=""/>
              </a:rPr>
              <a:t> 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'{}{}'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.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format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(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q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, 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ticker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)</a:t>
            </a:r>
          </a:p>
          <a:p>
            <a:r>
              <a:rPr lang="mr-IN" sz="1100" dirty="0">
                <a:latin typeface=""/>
              </a:rPr>
              <a:t>            </a:t>
            </a:r>
            <a:r>
              <a:rPr lang="mr-IN" sz="1100" dirty="0" err="1">
                <a:latin typeface=""/>
              </a:rPr>
              <a:t>data</a:t>
            </a:r>
            <a:r>
              <a:rPr lang="mr-IN" sz="1100" dirty="0">
                <a:latin typeface=""/>
              </a:rPr>
              <a:t> 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quandl.get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(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query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, 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trim_start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=</a:t>
            </a:r>
            <a:r>
              <a:rPr lang="mr-IN" sz="1100" dirty="0" smtClean="0">
                <a:solidFill>
                  <a:srgbClr val="BA2121"/>
                </a:solidFill>
                <a:latin typeface=""/>
              </a:rPr>
              <a:t>'2003-</a:t>
            </a:r>
            <a:r>
              <a:rPr lang="en-US" sz="1100" dirty="0" smtClean="0">
                <a:solidFill>
                  <a:srgbClr val="BA2121"/>
                </a:solidFill>
                <a:latin typeface=""/>
              </a:rPr>
              <a:t>01</a:t>
            </a:r>
            <a:r>
              <a:rPr lang="mr-IN" sz="1100" dirty="0" smtClean="0">
                <a:solidFill>
                  <a:srgbClr val="BA2121"/>
                </a:solidFill>
                <a:latin typeface=""/>
              </a:rPr>
              <a:t>-</a:t>
            </a:r>
            <a:r>
              <a:rPr lang="en-US" sz="1100" dirty="0" smtClean="0">
                <a:solidFill>
                  <a:srgbClr val="BA2121"/>
                </a:solidFill>
                <a:latin typeface=""/>
              </a:rPr>
              <a:t>0</a:t>
            </a:r>
            <a:r>
              <a:rPr lang="mr-IN" sz="1100" dirty="0" smtClean="0">
                <a:solidFill>
                  <a:srgbClr val="BA2121"/>
                </a:solidFill>
                <a:latin typeface=""/>
              </a:rPr>
              <a:t>1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',</a:t>
            </a:r>
          </a:p>
          <a:p>
            <a:r>
              <a:rPr lang="mr-IN" sz="1100" dirty="0">
                <a:latin typeface=""/>
              </a:rPr>
              <a:t>                              </a:t>
            </a:r>
            <a:r>
              <a:rPr lang="mr-IN" sz="1100" dirty="0" err="1">
                <a:latin typeface=""/>
              </a:rPr>
              <a:t>trim_end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=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'2016-11-30',</a:t>
            </a:r>
          </a:p>
          <a:p>
            <a:r>
              <a:rPr lang="mr-IN" sz="1100" dirty="0">
                <a:latin typeface=""/>
              </a:rPr>
              <a:t>                              </a:t>
            </a:r>
            <a:r>
              <a:rPr lang="mr-IN" sz="1100" dirty="0" err="1">
                <a:latin typeface=""/>
              </a:rPr>
              <a:t>authtoken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=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api_key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)</a:t>
            </a:r>
          </a:p>
          <a:p>
            <a:r>
              <a:rPr lang="mr-IN" sz="1100" dirty="0">
                <a:latin typeface=""/>
              </a:rPr>
              <a:t>            </a:t>
            </a:r>
            <a:r>
              <a:rPr lang="mr-IN" sz="1100" dirty="0" err="1">
                <a:latin typeface=""/>
              </a:rPr>
              <a:t>data</a:t>
            </a:r>
            <a:r>
              <a:rPr lang="mr-IN" sz="1100" dirty="0">
                <a:latin typeface=""/>
              </a:rPr>
              <a:t>[</a:t>
            </a:r>
            <a:r>
              <a:rPr lang="mr-IN" sz="1100" dirty="0" err="1">
                <a:latin typeface=""/>
              </a:rPr>
              <a:t>ticker</a:t>
            </a:r>
            <a:r>
              <a:rPr lang="mr-IN" sz="1100" dirty="0">
                <a:latin typeface=""/>
              </a:rPr>
              <a:t>] 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data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[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</a:t>
            </a:r>
            <a:r>
              <a:rPr lang="mr-IN" sz="1100" dirty="0" err="1">
                <a:solidFill>
                  <a:srgbClr val="BA2121"/>
                </a:solidFill>
                <a:latin typeface=""/>
              </a:rPr>
              <a:t>Adj_Close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']</a:t>
            </a:r>
          </a:p>
          <a:p>
            <a:r>
              <a:rPr lang="mr-IN" sz="1100" dirty="0">
                <a:latin typeface=""/>
              </a:rPr>
              <a:t>            </a:t>
            </a:r>
            <a:r>
              <a:rPr lang="mr-IN" sz="1100" dirty="0" err="1">
                <a:latin typeface=""/>
              </a:rPr>
              <a:t>df</a:t>
            </a:r>
            <a:r>
              <a:rPr lang="mr-IN" sz="1100" dirty="0">
                <a:latin typeface=""/>
              </a:rPr>
              <a:t> 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= 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pd.concat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([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df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, 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data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[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ticker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]], 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axis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=1)</a:t>
            </a:r>
          </a:p>
          <a:p>
            <a:r>
              <a:rPr lang="en-US" sz="1100" dirty="0">
                <a:latin typeface=""/>
              </a:rPr>
              <a:t>        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except </a:t>
            </a:r>
            <a:r>
              <a:rPr lang="en-US" sz="1100" b="1" dirty="0">
                <a:solidFill>
                  <a:srgbClr val="D2413A"/>
                </a:solidFill>
                <a:latin typeface=""/>
              </a:rPr>
              <a:t>Exception 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as e:</a:t>
            </a:r>
          </a:p>
          <a:p>
            <a:r>
              <a:rPr lang="mr-IN" sz="1100" dirty="0">
                <a:latin typeface=""/>
              </a:rPr>
              <a:t>            </a:t>
            </a:r>
            <a:r>
              <a:rPr lang="mr-IN" sz="1100" b="1" dirty="0" err="1">
                <a:solidFill>
                  <a:srgbClr val="008000"/>
                </a:solidFill>
                <a:latin typeface=""/>
              </a:rPr>
              <a:t>print</a:t>
            </a:r>
            <a:r>
              <a:rPr lang="mr-IN" sz="1100" b="1" dirty="0">
                <a:solidFill>
                  <a:srgbClr val="008000"/>
                </a:solidFill>
                <a:latin typeface=""/>
              </a:rPr>
              <a:t>(</a:t>
            </a:r>
            <a:r>
              <a:rPr lang="mr-IN" sz="1100" b="1" dirty="0" err="1">
                <a:solidFill>
                  <a:srgbClr val="008000"/>
                </a:solidFill>
                <a:latin typeface=""/>
              </a:rPr>
              <a:t>str</a:t>
            </a:r>
            <a:r>
              <a:rPr lang="mr-IN" sz="1100" b="1" dirty="0">
                <a:solidFill>
                  <a:srgbClr val="008000"/>
                </a:solidFill>
                <a:latin typeface=""/>
              </a:rPr>
              <a:t>(</a:t>
            </a:r>
            <a:r>
              <a:rPr lang="mr-IN" sz="1100" b="1" dirty="0" err="1">
                <a:solidFill>
                  <a:srgbClr val="008000"/>
                </a:solidFill>
                <a:latin typeface=""/>
              </a:rPr>
              <a:t>e</a:t>
            </a:r>
            <a:r>
              <a:rPr lang="mr-IN" sz="1100" b="1" dirty="0">
                <a:solidFill>
                  <a:srgbClr val="008000"/>
                </a:solidFill>
                <a:latin typeface=""/>
              </a:rPr>
              <a:t>), </a:t>
            </a:r>
            <a:r>
              <a:rPr lang="mr-IN" sz="1100" b="1" dirty="0" err="1">
                <a:solidFill>
                  <a:srgbClr val="008000"/>
                </a:solidFill>
                <a:latin typeface=""/>
              </a:rPr>
              <a:t>ticker</a:t>
            </a:r>
            <a:r>
              <a:rPr lang="mr-IN" sz="1100" b="1" dirty="0">
                <a:solidFill>
                  <a:srgbClr val="008000"/>
                </a:solidFill>
                <a:latin typeface=""/>
              </a:rPr>
              <a:t>)</a:t>
            </a:r>
          </a:p>
          <a:p>
            <a:endParaRPr lang="mr-IN" sz="1100" dirty="0">
              <a:latin typeface=""/>
            </a:endParaRPr>
          </a:p>
          <a:p>
            <a:r>
              <a:rPr lang="mr-IN" sz="1100" dirty="0">
                <a:latin typeface=""/>
              </a:rPr>
              <a:t>    </a:t>
            </a:r>
            <a:r>
              <a:rPr lang="mr-IN" sz="1100" dirty="0" err="1">
                <a:latin typeface=""/>
              </a:rPr>
              <a:t>df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.to_csv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(</a:t>
            </a:r>
            <a:r>
              <a:rPr lang="mr-IN" sz="1100" dirty="0">
                <a:solidFill>
                  <a:srgbClr val="BA2121"/>
                </a:solidFill>
                <a:latin typeface=""/>
              </a:rPr>
              <a:t>'{}{}'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.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format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(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path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, </a:t>
            </a:r>
            <a:r>
              <a:rPr lang="mr-IN" sz="1100" dirty="0" err="1">
                <a:solidFill>
                  <a:srgbClr val="666666"/>
                </a:solidFill>
                <a:latin typeface=""/>
              </a:rPr>
              <a:t>op</a:t>
            </a:r>
            <a:r>
              <a:rPr lang="mr-IN" sz="1100" dirty="0">
                <a:solidFill>
                  <a:srgbClr val="666666"/>
                </a:solidFill>
                <a:latin typeface=""/>
              </a:rPr>
              <a:t>))</a:t>
            </a:r>
          </a:p>
          <a:p>
            <a:r>
              <a:rPr lang="en-US" sz="1100" dirty="0">
                <a:latin typeface=""/>
              </a:rPr>
              <a:t>    </a:t>
            </a:r>
            <a:r>
              <a:rPr lang="en-US" sz="1100" b="1" dirty="0">
                <a:solidFill>
                  <a:srgbClr val="008000"/>
                </a:solidFill>
                <a:latin typeface=""/>
              </a:rPr>
              <a:t>print(</a:t>
            </a:r>
            <a:r>
              <a:rPr lang="en-US" sz="1100" b="1" dirty="0">
                <a:solidFill>
                  <a:srgbClr val="BA2121"/>
                </a:solidFill>
                <a:latin typeface=""/>
              </a:rPr>
              <a:t>'Query completed...')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67153-E9C6-4609-B45C-83C90DFD38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15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377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Datasets: Final Appended Data Frame</a:t>
            </a:r>
            <a:endParaRPr lang="en-US" sz="4000" dirty="0"/>
          </a:p>
        </p:txBody>
      </p:sp>
      <p:pic>
        <p:nvPicPr>
          <p:cNvPr id="4" name="Picture 2" descr="http://static-assets.generalassemb.ly/logos/generalassembly-open-grap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466" y="0"/>
            <a:ext cx="1523534" cy="79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H="1" flipV="1">
            <a:off x="175260" y="1134208"/>
            <a:ext cx="11841480" cy="26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5921402"/>
              </p:ext>
            </p:extLst>
          </p:nvPr>
        </p:nvGraphicFramePr>
        <p:xfrm>
          <a:off x="175260" y="1409334"/>
          <a:ext cx="10972800" cy="387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" name="Worksheet" r:id="rId4" imgW="10972800" imgH="3873500" progId="Excel.Sheet.12">
                  <p:embed/>
                </p:oleObj>
              </mc:Choice>
              <mc:Fallback>
                <p:oleObj name="Worksheet" r:id="rId4" imgW="10972800" imgH="38735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5260" y="1409334"/>
                        <a:ext cx="10972800" cy="387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67153-E9C6-4609-B45C-83C90DFD38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9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5260" y="3238601"/>
            <a:ext cx="11841480" cy="651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173" y="1310054"/>
            <a:ext cx="11825654" cy="4866909"/>
          </a:xfrm>
        </p:spPr>
        <p:txBody>
          <a:bodyPr/>
          <a:lstStyle/>
          <a:p>
            <a:r>
              <a:rPr lang="en-US" dirty="0" smtClean="0"/>
              <a:t>Aim and Goals</a:t>
            </a:r>
          </a:p>
          <a:p>
            <a:endParaRPr lang="en-US" dirty="0" smtClean="0"/>
          </a:p>
          <a:p>
            <a:r>
              <a:rPr lang="en-US" dirty="0" smtClean="0"/>
              <a:t>Datasets</a:t>
            </a:r>
          </a:p>
          <a:p>
            <a:endParaRPr lang="en-US" dirty="0" smtClean="0"/>
          </a:p>
          <a:p>
            <a:r>
              <a:rPr lang="en-US" dirty="0" smtClean="0"/>
              <a:t>Methods, Models, and Analysis</a:t>
            </a:r>
          </a:p>
          <a:p>
            <a:endParaRPr lang="en-US" dirty="0" smtClean="0"/>
          </a:p>
          <a:p>
            <a:r>
              <a:rPr lang="en-US" dirty="0" smtClean="0"/>
              <a:t>Risks and Assumptions</a:t>
            </a:r>
          </a:p>
          <a:p>
            <a:endParaRPr lang="en-US" dirty="0" smtClean="0"/>
          </a:p>
          <a:p>
            <a:r>
              <a:rPr lang="en-US" dirty="0" smtClean="0"/>
              <a:t>Conclusion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377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Executive Summary</a:t>
            </a:r>
            <a:endParaRPr lang="en-US" sz="4000" dirty="0"/>
          </a:p>
        </p:txBody>
      </p:sp>
      <p:pic>
        <p:nvPicPr>
          <p:cNvPr id="4" name="Picture 2" descr="http://static-assets.generalassemb.ly/logos/generalassembly-open-grap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466" y="0"/>
            <a:ext cx="1523534" cy="79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H="1" flipV="1">
            <a:off x="175260" y="1134208"/>
            <a:ext cx="11841480" cy="26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67153-E9C6-4609-B45C-83C90DFD38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48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5583</TotalTime>
  <Words>2516</Words>
  <Application>Microsoft Macintosh PowerPoint</Application>
  <PresentationFormat>Widescreen</PresentationFormat>
  <Paragraphs>455</Paragraphs>
  <Slides>25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Calibri</vt:lpstr>
      <vt:lpstr>Calibri Light</vt:lpstr>
      <vt:lpstr>Mangal</vt:lpstr>
      <vt:lpstr>Arial</vt:lpstr>
      <vt:lpstr>Office Theme</vt:lpstr>
      <vt:lpstr>Worksheet</vt:lpstr>
      <vt:lpstr>DAT-NYC-43: Capstone</vt:lpstr>
      <vt:lpstr>Executive Summary</vt:lpstr>
      <vt:lpstr>Aim and Goals</vt:lpstr>
      <vt:lpstr>Executive Summary</vt:lpstr>
      <vt:lpstr>Datasets</vt:lpstr>
      <vt:lpstr>Datasets: Fundamental Data</vt:lpstr>
      <vt:lpstr>Datasets: Historical Price &amp; Adj. Close Stock Data</vt:lpstr>
      <vt:lpstr>Datasets: Final Appended Data Frame</vt:lpstr>
      <vt:lpstr>Executive Summary</vt:lpstr>
      <vt:lpstr>Methods, Models, and Analysis</vt:lpstr>
      <vt:lpstr>Methods, Models, and Analysis: Historical Adjusted Close Stock Data</vt:lpstr>
      <vt:lpstr>Methods, Models, and Analysis</vt:lpstr>
      <vt:lpstr>Methods, Models, and Analysis</vt:lpstr>
      <vt:lpstr>Methods, Models, and Analysis: Fundamental Data</vt:lpstr>
      <vt:lpstr>Methods, Models, and Analysis</vt:lpstr>
      <vt:lpstr>Methods, Models, and Analysis</vt:lpstr>
      <vt:lpstr>Methods, Models, and Analysis</vt:lpstr>
      <vt:lpstr>Methods, Models, and Analysis</vt:lpstr>
      <vt:lpstr>Methods, Models, and Analysis</vt:lpstr>
      <vt:lpstr>Methods, Models, and Analysis</vt:lpstr>
      <vt:lpstr>Executive Summary</vt:lpstr>
      <vt:lpstr>Risks and Assumptions</vt:lpstr>
      <vt:lpstr>Executive Summary</vt:lpstr>
      <vt:lpstr>Conclusion</vt:lpstr>
      <vt:lpstr>Acknowledgements</vt:lpstr>
    </vt:vector>
  </TitlesOfParts>
  <Company>Bank of America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DAT-NYC-43: Unit Project 4</dc:title>
  <dc:creator>Hanlon, John</dc:creator>
  <cp:lastModifiedBy>Microsoft Office User</cp:lastModifiedBy>
  <cp:revision>74</cp:revision>
  <cp:lastPrinted>2016-12-01T19:14:08Z</cp:lastPrinted>
  <dcterms:created xsi:type="dcterms:W3CDTF">2016-10-27T20:11:46Z</dcterms:created>
  <dcterms:modified xsi:type="dcterms:W3CDTF">2016-12-01T22:31:07Z</dcterms:modified>
</cp:coreProperties>
</file>